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Lst>
  <p:notesMasterIdLst>
    <p:notesMasterId r:id="rId22"/>
  </p:notesMasterIdLst>
  <p:sldIdLst>
    <p:sldId id="256" r:id="rId3"/>
    <p:sldId id="257" r:id="rId4"/>
    <p:sldId id="273" r:id="rId5"/>
    <p:sldId id="275" r:id="rId6"/>
    <p:sldId id="260" r:id="rId7"/>
    <p:sldId id="286" r:id="rId8"/>
    <p:sldId id="262" r:id="rId9"/>
    <p:sldId id="263" r:id="rId10"/>
    <p:sldId id="265" r:id="rId11"/>
    <p:sldId id="285" r:id="rId12"/>
    <p:sldId id="267" r:id="rId13"/>
    <p:sldId id="280" r:id="rId14"/>
    <p:sldId id="281" r:id="rId15"/>
    <p:sldId id="282" r:id="rId16"/>
    <p:sldId id="283" r:id="rId17"/>
    <p:sldId id="284" r:id="rId18"/>
    <p:sldId id="269" r:id="rId19"/>
    <p:sldId id="271" r:id="rId20"/>
    <p:sldId id="272" r:id="rId21"/>
  </p:sldIdLst>
  <p:sldSz cx="12192000" cy="6858000"/>
  <p:notesSz cx="6858000" cy="9144000"/>
  <p:embeddedFontLst>
    <p:embeddedFont>
      <p:font typeface="Consolas" panose="020B0609020204030204" pitchFamily="49" charset="0"/>
      <p:regular r:id="rId23"/>
      <p:bold r:id="rId24"/>
      <p:italic r:id="rId25"/>
      <p:boldItalic r:id="rId26"/>
    </p:embeddedFont>
    <p:embeddedFont>
      <p:font typeface="Open Sans" panose="020B0606030504020204" pitchFamily="34" charset="0"/>
      <p:regular r:id="rId27"/>
      <p:bold r:id="rId28"/>
      <p:italic r:id="rId29"/>
      <p:boldItalic r:id="rId30"/>
    </p:embeddedFont>
    <p:embeddedFont>
      <p:font typeface="Quattrocento Sans" panose="020B0502050000020003" pitchFamily="34" charset="0"/>
      <p:regular r:id="rId31"/>
      <p:bold r:id="rId32"/>
      <p:italic r:id="rId33"/>
      <p:boldItalic r:id="rId34"/>
    </p:embeddedFont>
    <p:embeddedFont>
      <p:font typeface="Segoe UI" panose="020B0502040204020203"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1" roundtripDataSignature="AMtx7mjyrzRwqnvCIeEfr0FYbGA/1Zm6G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8679750-CAA0-4357-94D4-1CAFB52BAF7A}">
  <a:tblStyle styleId="{A8679750-CAA0-4357-94D4-1CAFB52BAF7A}"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693" autoAdjust="0"/>
  </p:normalViewPr>
  <p:slideViewPr>
    <p:cSldViewPr snapToGrid="0">
      <p:cViewPr varScale="1">
        <p:scale>
          <a:sx n="117" d="100"/>
          <a:sy n="117" d="100"/>
        </p:scale>
        <p:origin x="193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4.fntdata"/><Relationship Id="rId21" Type="http://schemas.openxmlformats.org/officeDocument/2006/relationships/slide" Target="slides/slide19.xml"/><Relationship Id="rId34" Type="http://schemas.openxmlformats.org/officeDocument/2006/relationships/font" Target="fonts/font12.fntdata"/><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7.fntdata"/><Relationship Id="rId41"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9.fntdata"/><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906C99-6E51-45C3-99B4-EFA48D8C347C}" type="doc">
      <dgm:prSet loTypeId="urn:microsoft.com/office/officeart/2005/8/layout/venn2" loCatId="relationship" qsTypeId="urn:microsoft.com/office/officeart/2005/8/quickstyle/simple2" qsCatId="simple" csTypeId="urn:microsoft.com/office/officeart/2005/8/colors/accent1_2" csCatId="accent1" phldr="1"/>
      <dgm:spPr/>
    </dgm:pt>
    <dgm:pt modelId="{CE2234BE-6746-42FA-AAEA-0A3913C5923E}">
      <dgm:prSet phldrT="[Text]" custT="1"/>
      <dgm:spPr>
        <a:gradFill flip="none" rotWithShape="1">
          <a:gsLst>
            <a:gs pos="0">
              <a:schemeClr val="accent4">
                <a:lumMod val="40000"/>
                <a:lumOff val="60000"/>
              </a:schemeClr>
            </a:gs>
            <a:gs pos="53000">
              <a:schemeClr val="accent4">
                <a:lumMod val="95000"/>
                <a:lumOff val="5000"/>
              </a:schemeClr>
            </a:gs>
            <a:gs pos="87000">
              <a:schemeClr val="accent4">
                <a:lumMod val="60000"/>
              </a:schemeClr>
            </a:gs>
          </a:gsLst>
          <a:path path="circle">
            <a:fillToRect l="50000" t="130000" r="50000" b="-30000"/>
          </a:path>
          <a:tileRect/>
        </a:gradFill>
      </dgm:spPr>
      <dgm:t>
        <a:bodyPr/>
        <a:lstStyle/>
        <a:p>
          <a:r>
            <a:rPr lang="en-US" sz="1800" b="1" dirty="0"/>
            <a:t>Obelisk Core</a:t>
          </a:r>
        </a:p>
      </dgm:t>
    </dgm:pt>
    <dgm:pt modelId="{64F76C1A-A1BF-4921-B6D1-8A9DF700598A}" type="parTrans" cxnId="{D0242719-F6E8-4C22-9D89-A85DD3114718}">
      <dgm:prSet/>
      <dgm:spPr/>
      <dgm:t>
        <a:bodyPr/>
        <a:lstStyle/>
        <a:p>
          <a:endParaRPr lang="en-US"/>
        </a:p>
      </dgm:t>
    </dgm:pt>
    <dgm:pt modelId="{F4064307-FC9A-47EA-A7BE-9DEBDCC50F48}" type="sibTrans" cxnId="{D0242719-F6E8-4C22-9D89-A85DD3114718}">
      <dgm:prSet/>
      <dgm:spPr/>
      <dgm:t>
        <a:bodyPr/>
        <a:lstStyle/>
        <a:p>
          <a:endParaRPr lang="en-US"/>
        </a:p>
      </dgm:t>
    </dgm:pt>
    <dgm:pt modelId="{E8CB3280-CC9B-4BA0-AC20-7289C3763815}">
      <dgm:prSet phldrT="[Text]" custT="1"/>
      <dgm:spPr>
        <a:gradFill flip="none" rotWithShape="1">
          <a:gsLst>
            <a:gs pos="0">
              <a:schemeClr val="accent1">
                <a:lumMod val="40000"/>
                <a:lumOff val="60000"/>
              </a:schemeClr>
            </a:gs>
            <a:gs pos="50000">
              <a:schemeClr val="accent1">
                <a:lumMod val="95000"/>
                <a:lumOff val="5000"/>
              </a:schemeClr>
            </a:gs>
            <a:gs pos="100000">
              <a:schemeClr val="accent1">
                <a:lumMod val="60000"/>
              </a:schemeClr>
            </a:gs>
          </a:gsLst>
          <a:path path="circle">
            <a:fillToRect l="50000" t="130000" r="50000" b="-30000"/>
          </a:path>
          <a:tileRect/>
        </a:gradFill>
      </dgm:spPr>
      <dgm:t>
        <a:bodyPr/>
        <a:lstStyle/>
        <a:p>
          <a:r>
            <a:rPr lang="en-US" sz="1800" b="1" dirty="0"/>
            <a:t>Obelisk Services</a:t>
          </a:r>
        </a:p>
      </dgm:t>
    </dgm:pt>
    <dgm:pt modelId="{22C035F8-0F36-454B-BB96-F58F620AB3A9}" type="parTrans" cxnId="{2CA1BA2C-19E2-49F5-B09F-820CD5DBB05B}">
      <dgm:prSet/>
      <dgm:spPr/>
      <dgm:t>
        <a:bodyPr/>
        <a:lstStyle/>
        <a:p>
          <a:endParaRPr lang="en-US"/>
        </a:p>
      </dgm:t>
    </dgm:pt>
    <dgm:pt modelId="{5B554459-A671-44A2-A140-3B770B68064A}" type="sibTrans" cxnId="{2CA1BA2C-19E2-49F5-B09F-820CD5DBB05B}">
      <dgm:prSet/>
      <dgm:spPr/>
      <dgm:t>
        <a:bodyPr/>
        <a:lstStyle/>
        <a:p>
          <a:endParaRPr lang="en-US"/>
        </a:p>
      </dgm:t>
    </dgm:pt>
    <dgm:pt modelId="{F24DE7C2-4A58-484D-8BF9-38B72AD83864}" type="pres">
      <dgm:prSet presAssocID="{94906C99-6E51-45C3-99B4-EFA48D8C347C}" presName="Name0" presStyleCnt="0">
        <dgm:presLayoutVars>
          <dgm:chMax val="7"/>
          <dgm:resizeHandles val="exact"/>
        </dgm:presLayoutVars>
      </dgm:prSet>
      <dgm:spPr/>
    </dgm:pt>
    <dgm:pt modelId="{F520F7BB-DA40-480B-936C-54C91EA67A14}" type="pres">
      <dgm:prSet presAssocID="{94906C99-6E51-45C3-99B4-EFA48D8C347C}" presName="comp1" presStyleCnt="0"/>
      <dgm:spPr/>
    </dgm:pt>
    <dgm:pt modelId="{C41C8A56-C33B-42F4-9D0D-DFE04D500F47}" type="pres">
      <dgm:prSet presAssocID="{94906C99-6E51-45C3-99B4-EFA48D8C347C}" presName="circle1" presStyleLbl="node1" presStyleIdx="0" presStyleCnt="2"/>
      <dgm:spPr/>
    </dgm:pt>
    <dgm:pt modelId="{B1CE1B3C-7D06-47F5-BB76-2D866B242B07}" type="pres">
      <dgm:prSet presAssocID="{94906C99-6E51-45C3-99B4-EFA48D8C347C}" presName="c1text" presStyleLbl="node1" presStyleIdx="0" presStyleCnt="2">
        <dgm:presLayoutVars>
          <dgm:bulletEnabled val="1"/>
        </dgm:presLayoutVars>
      </dgm:prSet>
      <dgm:spPr/>
    </dgm:pt>
    <dgm:pt modelId="{35D6C894-D8F4-496E-A195-870A085A39A9}" type="pres">
      <dgm:prSet presAssocID="{94906C99-6E51-45C3-99B4-EFA48D8C347C}" presName="comp2" presStyleCnt="0"/>
      <dgm:spPr/>
    </dgm:pt>
    <dgm:pt modelId="{34935FAE-6D0D-42F8-8BEF-FC32843A52D4}" type="pres">
      <dgm:prSet presAssocID="{94906C99-6E51-45C3-99B4-EFA48D8C347C}" presName="circle2" presStyleLbl="node1" presStyleIdx="1" presStyleCnt="2"/>
      <dgm:spPr/>
    </dgm:pt>
    <dgm:pt modelId="{91E1C61B-713E-4C85-8803-0C6B49CE17C1}" type="pres">
      <dgm:prSet presAssocID="{94906C99-6E51-45C3-99B4-EFA48D8C347C}" presName="c2text" presStyleLbl="node1" presStyleIdx="1" presStyleCnt="2">
        <dgm:presLayoutVars>
          <dgm:bulletEnabled val="1"/>
        </dgm:presLayoutVars>
      </dgm:prSet>
      <dgm:spPr/>
    </dgm:pt>
  </dgm:ptLst>
  <dgm:cxnLst>
    <dgm:cxn modelId="{DC5FAD04-BA9A-45A8-842F-954B45A42B8F}" type="presOf" srcId="{E8CB3280-CC9B-4BA0-AC20-7289C3763815}" destId="{B1CE1B3C-7D06-47F5-BB76-2D866B242B07}" srcOrd="1" destOrd="0" presId="urn:microsoft.com/office/officeart/2005/8/layout/venn2"/>
    <dgm:cxn modelId="{D0242719-F6E8-4C22-9D89-A85DD3114718}" srcId="{94906C99-6E51-45C3-99B4-EFA48D8C347C}" destId="{CE2234BE-6746-42FA-AAEA-0A3913C5923E}" srcOrd="1" destOrd="0" parTransId="{64F76C1A-A1BF-4921-B6D1-8A9DF700598A}" sibTransId="{F4064307-FC9A-47EA-A7BE-9DEBDCC50F48}"/>
    <dgm:cxn modelId="{2CA1BA2C-19E2-49F5-B09F-820CD5DBB05B}" srcId="{94906C99-6E51-45C3-99B4-EFA48D8C347C}" destId="{E8CB3280-CC9B-4BA0-AC20-7289C3763815}" srcOrd="0" destOrd="0" parTransId="{22C035F8-0F36-454B-BB96-F58F620AB3A9}" sibTransId="{5B554459-A671-44A2-A140-3B770B68064A}"/>
    <dgm:cxn modelId="{1264FDD2-E914-49BE-8F44-61E91238B6DB}" type="presOf" srcId="{CE2234BE-6746-42FA-AAEA-0A3913C5923E}" destId="{34935FAE-6D0D-42F8-8BEF-FC32843A52D4}" srcOrd="0" destOrd="0" presId="urn:microsoft.com/office/officeart/2005/8/layout/venn2"/>
    <dgm:cxn modelId="{293ABADB-E7BC-4828-911D-65E0D7E3DFBD}" type="presOf" srcId="{CE2234BE-6746-42FA-AAEA-0A3913C5923E}" destId="{91E1C61B-713E-4C85-8803-0C6B49CE17C1}" srcOrd="1" destOrd="0" presId="urn:microsoft.com/office/officeart/2005/8/layout/venn2"/>
    <dgm:cxn modelId="{42CE1AF4-A707-49E6-B07E-010CC1F058C2}" type="presOf" srcId="{E8CB3280-CC9B-4BA0-AC20-7289C3763815}" destId="{C41C8A56-C33B-42F4-9D0D-DFE04D500F47}" srcOrd="0" destOrd="0" presId="urn:microsoft.com/office/officeart/2005/8/layout/venn2"/>
    <dgm:cxn modelId="{D63B56FC-7EE1-4125-866F-997725EA3F06}" type="presOf" srcId="{94906C99-6E51-45C3-99B4-EFA48D8C347C}" destId="{F24DE7C2-4A58-484D-8BF9-38B72AD83864}" srcOrd="0" destOrd="0" presId="urn:microsoft.com/office/officeart/2005/8/layout/venn2"/>
    <dgm:cxn modelId="{FB4E475F-C28E-423F-A03E-C83D8B695DA1}" type="presParOf" srcId="{F24DE7C2-4A58-484D-8BF9-38B72AD83864}" destId="{F520F7BB-DA40-480B-936C-54C91EA67A14}" srcOrd="0" destOrd="0" presId="urn:microsoft.com/office/officeart/2005/8/layout/venn2"/>
    <dgm:cxn modelId="{E5F84558-F61E-4DBE-903E-D4B49A72F7A1}" type="presParOf" srcId="{F520F7BB-DA40-480B-936C-54C91EA67A14}" destId="{C41C8A56-C33B-42F4-9D0D-DFE04D500F47}" srcOrd="0" destOrd="0" presId="urn:microsoft.com/office/officeart/2005/8/layout/venn2"/>
    <dgm:cxn modelId="{0061AAB3-E140-4C4E-BF98-B8F1D07FD97A}" type="presParOf" srcId="{F520F7BB-DA40-480B-936C-54C91EA67A14}" destId="{B1CE1B3C-7D06-47F5-BB76-2D866B242B07}" srcOrd="1" destOrd="0" presId="urn:microsoft.com/office/officeart/2005/8/layout/venn2"/>
    <dgm:cxn modelId="{E72476EF-3002-4E05-80A9-9A236DF61D39}" type="presParOf" srcId="{F24DE7C2-4A58-484D-8BF9-38B72AD83864}" destId="{35D6C894-D8F4-496E-A195-870A085A39A9}" srcOrd="1" destOrd="0" presId="urn:microsoft.com/office/officeart/2005/8/layout/venn2"/>
    <dgm:cxn modelId="{D41DE02B-E5C2-4F9A-B552-B60131E77818}" type="presParOf" srcId="{35D6C894-D8F4-496E-A195-870A085A39A9}" destId="{34935FAE-6D0D-42F8-8BEF-FC32843A52D4}" srcOrd="0" destOrd="0" presId="urn:microsoft.com/office/officeart/2005/8/layout/venn2"/>
    <dgm:cxn modelId="{C6D17E16-368B-4A21-A23D-E710C1EB1975}" type="presParOf" srcId="{35D6C894-D8F4-496E-A195-870A085A39A9}" destId="{91E1C61B-713E-4C85-8803-0C6B49CE17C1}"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1C8A56-C33B-42F4-9D0D-DFE04D500F47}">
      <dsp:nvSpPr>
        <dsp:cNvPr id="0" name=""/>
        <dsp:cNvSpPr/>
      </dsp:nvSpPr>
      <dsp:spPr>
        <a:xfrm>
          <a:off x="620183" y="0"/>
          <a:ext cx="4119033" cy="4119033"/>
        </a:xfrm>
        <a:prstGeom prst="ellipse">
          <a:avLst/>
        </a:prstGeom>
        <a:gradFill flip="none" rotWithShape="1">
          <a:gsLst>
            <a:gs pos="0">
              <a:schemeClr val="accent1">
                <a:lumMod val="40000"/>
                <a:lumOff val="60000"/>
              </a:schemeClr>
            </a:gs>
            <a:gs pos="50000">
              <a:schemeClr val="accent1">
                <a:lumMod val="95000"/>
                <a:lumOff val="5000"/>
              </a:schemeClr>
            </a:gs>
            <a:gs pos="100000">
              <a:schemeClr val="accent1">
                <a:lumMod val="60000"/>
              </a:schemeClr>
            </a:gs>
          </a:gsLst>
          <a:path path="circle">
            <a:fillToRect l="50000" t="130000" r="50000" b="-30000"/>
          </a:path>
          <a:tileRect/>
        </a:gra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kern="1200" dirty="0"/>
            <a:t>Obelisk Services</a:t>
          </a:r>
        </a:p>
      </dsp:txBody>
      <dsp:txXfrm>
        <a:off x="1598453" y="308927"/>
        <a:ext cx="2162492" cy="700235"/>
      </dsp:txXfrm>
    </dsp:sp>
    <dsp:sp modelId="{34935FAE-6D0D-42F8-8BEF-FC32843A52D4}">
      <dsp:nvSpPr>
        <dsp:cNvPr id="0" name=""/>
        <dsp:cNvSpPr/>
      </dsp:nvSpPr>
      <dsp:spPr>
        <a:xfrm>
          <a:off x="1135062" y="1029758"/>
          <a:ext cx="3089274" cy="3089274"/>
        </a:xfrm>
        <a:prstGeom prst="ellipse">
          <a:avLst/>
        </a:prstGeom>
        <a:gradFill flip="none" rotWithShape="1">
          <a:gsLst>
            <a:gs pos="0">
              <a:schemeClr val="accent4">
                <a:lumMod val="40000"/>
                <a:lumOff val="60000"/>
              </a:schemeClr>
            </a:gs>
            <a:gs pos="53000">
              <a:schemeClr val="accent4">
                <a:lumMod val="95000"/>
                <a:lumOff val="5000"/>
              </a:schemeClr>
            </a:gs>
            <a:gs pos="87000">
              <a:schemeClr val="accent4">
                <a:lumMod val="60000"/>
              </a:schemeClr>
            </a:gs>
          </a:gsLst>
          <a:path path="circle">
            <a:fillToRect l="50000" t="130000" r="50000" b="-30000"/>
          </a:path>
          <a:tileRect/>
        </a:gra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kern="1200" dirty="0"/>
            <a:t>Obelisk Core</a:t>
          </a:r>
        </a:p>
      </dsp:txBody>
      <dsp:txXfrm>
        <a:off x="1587476" y="1802076"/>
        <a:ext cx="2184447" cy="1544637"/>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Good morning everybody</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I am part of a small team that focuses on researching, designing and developing cloud services and solutions, mostly driven by industry-demands. </a:t>
            </a:r>
          </a:p>
          <a:p>
            <a:pPr marL="0" lvl="0" indent="0" algn="l" rtl="0">
              <a:lnSpc>
                <a:spcPct val="100000"/>
              </a:lnSpc>
              <a:spcBef>
                <a:spcPts val="0"/>
              </a:spcBef>
              <a:spcAft>
                <a:spcPts val="0"/>
              </a:spcAft>
              <a:buSzPts val="1400"/>
              <a:buNone/>
            </a:pPr>
            <a:r>
              <a:rPr lang="en-US" dirty="0"/>
              <a:t>Today I am going to tell you a little bit about Obelisk, which is our high-performance platform for ingesting data at large scale and having it </a:t>
            </a:r>
            <a:r>
              <a:rPr lang="en-US" dirty="0" err="1"/>
              <a:t>queryable</a:t>
            </a:r>
            <a:r>
              <a:rPr lang="en-US" dirty="0"/>
              <a:t> as soon as possible.</a:t>
            </a:r>
          </a:p>
        </p:txBody>
      </p:sp>
      <p:sp>
        <p:nvSpPr>
          <p:cNvPr id="189" name="Google Shape;18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5" name="Google Shape;325;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i="0" dirty="0"/>
              <a:t>We have been </a:t>
            </a:r>
            <a:r>
              <a:rPr lang="en-US" b="1" i="0" dirty="0"/>
              <a:t>deploying</a:t>
            </a:r>
            <a:r>
              <a:rPr lang="en-US" i="0" dirty="0"/>
              <a:t> and operating Obelisk on Kubernetes since </a:t>
            </a:r>
            <a:r>
              <a:rPr lang="en-US" b="1" i="0" dirty="0"/>
              <a:t>Kubernetes v1.6</a:t>
            </a:r>
            <a:endParaRPr b="1" i="0" dirty="0"/>
          </a:p>
          <a:p>
            <a:pPr marL="0" lvl="0" indent="0" algn="l" rtl="0">
              <a:spcBef>
                <a:spcPts val="0"/>
              </a:spcBef>
              <a:spcAft>
                <a:spcPts val="0"/>
              </a:spcAft>
              <a:buClr>
                <a:schemeClr val="dk1"/>
              </a:buClr>
              <a:buSzPts val="1100"/>
              <a:buFont typeface="Arial"/>
              <a:buNone/>
            </a:pPr>
            <a:r>
              <a:rPr lang="en-US" i="0" dirty="0"/>
              <a:t>We have quickly moved on from deploying plain Kubernetes manifests to more manageable Helm Charts (Helm: Package manager for Kubernetes)</a:t>
            </a:r>
            <a:endParaRPr i="0" dirty="0"/>
          </a:p>
          <a:p>
            <a:pPr marL="0" lvl="0" indent="0" algn="l" rtl="0">
              <a:spcBef>
                <a:spcPts val="0"/>
              </a:spcBef>
              <a:spcAft>
                <a:spcPts val="0"/>
              </a:spcAft>
              <a:buClr>
                <a:schemeClr val="dk1"/>
              </a:buClr>
              <a:buSzPts val="1100"/>
              <a:buFont typeface="Arial"/>
              <a:buNone/>
            </a:pPr>
            <a:endParaRPr i="0" dirty="0"/>
          </a:p>
          <a:p>
            <a:pPr marL="0" lvl="0" indent="0" algn="l" rtl="0">
              <a:spcBef>
                <a:spcPts val="0"/>
              </a:spcBef>
              <a:spcAft>
                <a:spcPts val="0"/>
              </a:spcAft>
              <a:buClr>
                <a:schemeClr val="dk1"/>
              </a:buClr>
              <a:buSzPts val="1100"/>
              <a:buFont typeface="Arial"/>
              <a:buNone/>
            </a:pPr>
            <a:r>
              <a:rPr lang="en-US" i="0" dirty="0"/>
              <a:t>Alongside the codebase we maintain a </a:t>
            </a:r>
            <a:r>
              <a:rPr lang="en-US" b="1" i="0" dirty="0"/>
              <a:t>Helm Chart for the core Obelisk services</a:t>
            </a:r>
            <a:r>
              <a:rPr lang="en-US" i="0" dirty="0"/>
              <a:t>. External dependencies are installed separately. </a:t>
            </a:r>
          </a:p>
          <a:p>
            <a:pPr marL="0" lvl="0" indent="0" algn="l" rtl="0">
              <a:spcBef>
                <a:spcPts val="0"/>
              </a:spcBef>
              <a:spcAft>
                <a:spcPts val="0"/>
              </a:spcAft>
              <a:buClr>
                <a:schemeClr val="dk1"/>
              </a:buClr>
              <a:buSzPts val="1100"/>
              <a:buFont typeface="Arial"/>
              <a:buNone/>
            </a:pPr>
            <a:r>
              <a:rPr lang="en-US" i="0" dirty="0"/>
              <a:t>Many of these dependencies could also be swapped out for equivalent cloud services (Kafka -&gt; Azure Event Hubs, hosted </a:t>
            </a:r>
            <a:r>
              <a:rPr lang="en-US" i="0" dirty="0" err="1"/>
              <a:t>ClickHouse</a:t>
            </a:r>
            <a:r>
              <a:rPr lang="en-US" i="0" dirty="0"/>
              <a:t>, etc.).</a:t>
            </a:r>
            <a:endParaRPr i="0" dirty="0"/>
          </a:p>
          <a:p>
            <a:pPr marL="0" lvl="0" indent="0" algn="l" rtl="0">
              <a:spcBef>
                <a:spcPts val="0"/>
              </a:spcBef>
              <a:spcAft>
                <a:spcPts val="0"/>
              </a:spcAft>
              <a:buClr>
                <a:schemeClr val="dk1"/>
              </a:buClr>
              <a:buSzPts val="1100"/>
              <a:buFont typeface="Arial"/>
              <a:buNone/>
            </a:pPr>
            <a:endParaRPr i="0" dirty="0"/>
          </a:p>
          <a:p>
            <a:pPr marL="0" lvl="0" indent="0" algn="l" rtl="0">
              <a:spcBef>
                <a:spcPts val="0"/>
              </a:spcBef>
              <a:spcAft>
                <a:spcPts val="0"/>
              </a:spcAft>
              <a:buClr>
                <a:schemeClr val="dk1"/>
              </a:buClr>
              <a:buSzPts val="1100"/>
              <a:buFont typeface="Arial"/>
              <a:buNone/>
            </a:pPr>
            <a:r>
              <a:rPr lang="en-US" i="0" dirty="0"/>
              <a:t>Most of the external dependencies are installed using Helm Charts as well (except for </a:t>
            </a:r>
            <a:r>
              <a:rPr lang="en-US" i="0" dirty="0" err="1"/>
              <a:t>ClickHouse</a:t>
            </a:r>
            <a:r>
              <a:rPr lang="en-US" i="0" dirty="0"/>
              <a:t> which we install using an Operator)</a:t>
            </a:r>
            <a:endParaRPr i="0" dirty="0"/>
          </a:p>
          <a:p>
            <a:pPr marL="0" lvl="0" indent="0" algn="l" rtl="0">
              <a:spcBef>
                <a:spcPts val="0"/>
              </a:spcBef>
              <a:spcAft>
                <a:spcPts val="0"/>
              </a:spcAft>
              <a:buClr>
                <a:schemeClr val="dk1"/>
              </a:buClr>
              <a:buSzPts val="1100"/>
              <a:buFont typeface="Arial"/>
              <a:buNone/>
            </a:pPr>
            <a:endParaRPr i="0" dirty="0"/>
          </a:p>
          <a:p>
            <a:pPr marL="0" lvl="0" indent="0" algn="l" rtl="0">
              <a:spcBef>
                <a:spcPts val="0"/>
              </a:spcBef>
              <a:spcAft>
                <a:spcPts val="0"/>
              </a:spcAft>
              <a:buClr>
                <a:schemeClr val="dk1"/>
              </a:buClr>
              <a:buSzPts val="1100"/>
              <a:buFont typeface="Arial"/>
              <a:buNone/>
            </a:pPr>
            <a:r>
              <a:rPr lang="en-US" i="0" dirty="0"/>
              <a:t>Currently we use </a:t>
            </a:r>
            <a:r>
              <a:rPr lang="en-US" b="1" i="0" dirty="0"/>
              <a:t>Helmsman</a:t>
            </a:r>
            <a:r>
              <a:rPr lang="en-US" i="0" dirty="0"/>
              <a:t> to manage installation and upgrades of </a:t>
            </a:r>
            <a:r>
              <a:rPr lang="en-US" b="1" i="0" dirty="0"/>
              <a:t>the entire Obelisk software stack </a:t>
            </a:r>
            <a:r>
              <a:rPr lang="en-US" i="0" dirty="0"/>
              <a:t>(core + dependencies). Helmsman uses a Desired State File which describes the different applications, their config and chart versions. </a:t>
            </a:r>
            <a:br>
              <a:rPr lang="en-US" i="0" dirty="0"/>
            </a:br>
            <a:r>
              <a:rPr lang="en-US" i="0" dirty="0"/>
              <a:t>Through Helmsman we can then install all charts in one go and rollback the entire state in case of failure.</a:t>
            </a:r>
            <a:endParaRPr i="0" dirty="0"/>
          </a:p>
          <a:p>
            <a:pPr marL="0" lvl="0" indent="0" algn="l" rtl="0">
              <a:spcBef>
                <a:spcPts val="0"/>
              </a:spcBef>
              <a:spcAft>
                <a:spcPts val="0"/>
              </a:spcAft>
              <a:buClr>
                <a:schemeClr val="dk1"/>
              </a:buClr>
              <a:buSzPts val="1100"/>
              <a:buFont typeface="Arial"/>
              <a:buNone/>
            </a:pPr>
            <a:endParaRPr i="0" dirty="0"/>
          </a:p>
          <a:p>
            <a:pPr marL="0" lvl="0" indent="0" algn="l" rtl="0">
              <a:lnSpc>
                <a:spcPct val="100000"/>
              </a:lnSpc>
              <a:spcBef>
                <a:spcPts val="0"/>
              </a:spcBef>
              <a:spcAft>
                <a:spcPts val="0"/>
              </a:spcAft>
              <a:buSzPts val="1400"/>
              <a:buNone/>
            </a:pPr>
            <a:r>
              <a:rPr lang="en-US" i="0" dirty="0"/>
              <a:t>In the future we would like to streamline this deployment by developing an Operator or wrapper Helm chart which installs and manages both Obelisk services and the dependencies. </a:t>
            </a:r>
            <a:endParaRPr i="0" dirty="0"/>
          </a:p>
        </p:txBody>
      </p:sp>
      <p:sp>
        <p:nvSpPr>
          <p:cNvPr id="326" name="Google Shape;326;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 name="Google Shape;333;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i="0" dirty="0">
                <a:solidFill>
                  <a:srgbClr val="C0C1C2"/>
                </a:solidFill>
                <a:latin typeface="Open Sans"/>
                <a:ea typeface="Open Sans"/>
                <a:cs typeface="Open Sans"/>
                <a:sym typeface="Open Sans"/>
              </a:rPr>
              <a:t>So what about Data standards?</a:t>
            </a:r>
          </a:p>
          <a:p>
            <a:pPr marL="0" lvl="0" indent="0" algn="l" rtl="0">
              <a:lnSpc>
                <a:spcPct val="100000"/>
              </a:lnSpc>
              <a:spcBef>
                <a:spcPts val="0"/>
              </a:spcBef>
              <a:spcAft>
                <a:spcPts val="0"/>
              </a:spcAft>
              <a:buSzPts val="1400"/>
              <a:buNone/>
            </a:pPr>
            <a:endParaRPr lang="en-US" b="0" i="1" dirty="0">
              <a:solidFill>
                <a:srgbClr val="C0C1C2"/>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i="0" dirty="0"/>
              <a:t>In the </a:t>
            </a:r>
            <a:r>
              <a:rPr lang="en-US" b="1" i="0" dirty="0"/>
              <a:t>past efforts have been made</a:t>
            </a:r>
            <a:r>
              <a:rPr lang="en-US" i="0" dirty="0"/>
              <a:t> to support various data standards, including:</a:t>
            </a:r>
          </a:p>
          <a:p>
            <a:pPr marL="171450" lvl="0" indent="-171450" algn="l" rtl="0">
              <a:lnSpc>
                <a:spcPct val="100000"/>
              </a:lnSpc>
              <a:spcBef>
                <a:spcPts val="0"/>
              </a:spcBef>
              <a:spcAft>
                <a:spcPts val="0"/>
              </a:spcAft>
              <a:buSzPts val="1400"/>
              <a:buFont typeface="Arial" panose="020B0604020202020204" pitchFamily="34" charset="0"/>
              <a:buChar char="•"/>
            </a:pPr>
            <a:r>
              <a:rPr lang="en-US" i="0" dirty="0"/>
              <a:t>Exposing Metadata (Catalog) information via </a:t>
            </a:r>
            <a:r>
              <a:rPr lang="en-US" b="1" i="0" dirty="0"/>
              <a:t>DCAT-AP</a:t>
            </a:r>
          </a:p>
          <a:p>
            <a:pPr marL="171450" lvl="0" indent="-171450" algn="l" rtl="0">
              <a:lnSpc>
                <a:spcPct val="100000"/>
              </a:lnSpc>
              <a:spcBef>
                <a:spcPts val="0"/>
              </a:spcBef>
              <a:spcAft>
                <a:spcPts val="0"/>
              </a:spcAft>
              <a:buSzPts val="1400"/>
              <a:buFont typeface="Arial" panose="020B0604020202020204" pitchFamily="34" charset="0"/>
              <a:buChar char="•"/>
            </a:pPr>
            <a:r>
              <a:rPr lang="en-US" i="0" dirty="0"/>
              <a:t>Providing additional interfaces that comply with the </a:t>
            </a:r>
            <a:r>
              <a:rPr lang="en-US" b="1" i="0" dirty="0"/>
              <a:t>FIWARE NGSI/NGSI-LD </a:t>
            </a:r>
            <a:r>
              <a:rPr lang="en-US" i="0" dirty="0"/>
              <a:t>data interoperability specifications.</a:t>
            </a:r>
          </a:p>
          <a:p>
            <a:pPr marL="171450" lvl="0" indent="-171450" algn="l" rtl="0">
              <a:lnSpc>
                <a:spcPct val="100000"/>
              </a:lnSpc>
              <a:spcBef>
                <a:spcPts val="0"/>
              </a:spcBef>
              <a:spcAft>
                <a:spcPts val="0"/>
              </a:spcAft>
              <a:buSzPts val="1400"/>
              <a:buFont typeface="Arial" panose="020B0604020202020204" pitchFamily="34" charset="0"/>
              <a:buChar char="•"/>
            </a:pPr>
            <a:endParaRPr lang="en-US" i="0" dirty="0"/>
          </a:p>
          <a:p>
            <a:pPr marL="0" lvl="0" indent="0" algn="l" rtl="0">
              <a:lnSpc>
                <a:spcPct val="100000"/>
              </a:lnSpc>
              <a:spcBef>
                <a:spcPts val="0"/>
              </a:spcBef>
              <a:spcAft>
                <a:spcPts val="0"/>
              </a:spcAft>
              <a:buSzPts val="1400"/>
              <a:buFont typeface="Arial" panose="020B0604020202020204" pitchFamily="34" charset="0"/>
              <a:buNone/>
            </a:pPr>
            <a:r>
              <a:rPr lang="en-US" b="0" i="0" dirty="0">
                <a:solidFill>
                  <a:srgbClr val="C0C1C2"/>
                </a:solidFill>
                <a:effectLst/>
                <a:latin typeface="Open Sans" panose="020B0606030504020204" pitchFamily="34" charset="0"/>
              </a:rPr>
              <a:t>Although it is relatively easy to provide working prototypes, implementing and maintaining a high level of spec compliancy proved too difficult to realize with a small team of three people. Especially for a specification such as NGSI(-LD), with its design by committee nature, there was often a significant mismatch with Obelisk, a platform that evolved from a pragmatical perspective and was continuously evaluated and improved in the context of real use-cases &amp; applications.</a:t>
            </a:r>
            <a:endParaRPr lang="en-US" i="0" dirty="0"/>
          </a:p>
          <a:p>
            <a:pPr marL="171450" lvl="0" indent="-171450" algn="l" rtl="0">
              <a:lnSpc>
                <a:spcPct val="100000"/>
              </a:lnSpc>
              <a:spcBef>
                <a:spcPts val="0"/>
              </a:spcBef>
              <a:spcAft>
                <a:spcPts val="0"/>
              </a:spcAft>
              <a:buSzPts val="1400"/>
              <a:buFont typeface="Arial" panose="020B0604020202020204" pitchFamily="34" charset="0"/>
              <a:buChar char="•"/>
            </a:pPr>
            <a:endParaRPr lang="en-US" i="0" dirty="0"/>
          </a:p>
          <a:p>
            <a:pPr marL="0" lvl="0" indent="0" algn="l" rtl="0">
              <a:lnSpc>
                <a:spcPct val="100000"/>
              </a:lnSpc>
              <a:spcBef>
                <a:spcPts val="0"/>
              </a:spcBef>
              <a:spcAft>
                <a:spcPts val="0"/>
              </a:spcAft>
              <a:buSzPts val="1400"/>
              <a:buFont typeface="Arial" panose="020B0604020202020204" pitchFamily="34" charset="0"/>
              <a:buNone/>
            </a:pPr>
            <a:r>
              <a:rPr lang="en-US" i="0" dirty="0"/>
              <a:t>Currently our strategy is to support standards via 1</a:t>
            </a:r>
            <a:r>
              <a:rPr lang="en-US" i="0" baseline="30000" dirty="0"/>
              <a:t>st</a:t>
            </a:r>
            <a:r>
              <a:rPr lang="en-US" i="0" dirty="0"/>
              <a:t> party or 3</a:t>
            </a:r>
            <a:r>
              <a:rPr lang="en-US" i="0" baseline="30000" dirty="0"/>
              <a:t>rd</a:t>
            </a:r>
            <a:r>
              <a:rPr lang="en-US" i="0" dirty="0"/>
              <a:t> party extensions, instead of implementing possible integrations as part of the core platform. </a:t>
            </a:r>
            <a:br>
              <a:rPr lang="en-US" i="0" dirty="0"/>
            </a:br>
            <a:r>
              <a:rPr lang="en-US" i="0" dirty="0"/>
              <a:t>Possible interesting candidates for future support (via extensions):</a:t>
            </a:r>
          </a:p>
          <a:p>
            <a:pPr marL="171450" lvl="0" indent="-171450" algn="l" rtl="0">
              <a:lnSpc>
                <a:spcPct val="100000"/>
              </a:lnSpc>
              <a:spcBef>
                <a:spcPts val="0"/>
              </a:spcBef>
              <a:spcAft>
                <a:spcPts val="0"/>
              </a:spcAft>
              <a:buSzPts val="1400"/>
              <a:buFont typeface="Arial" panose="020B0604020202020204" pitchFamily="34" charset="0"/>
              <a:buChar char="•"/>
            </a:pPr>
            <a:r>
              <a:rPr lang="en-US" b="1" i="0" dirty="0"/>
              <a:t>IDSA</a:t>
            </a:r>
            <a:r>
              <a:rPr lang="en-US" i="0" dirty="0"/>
              <a:t> (International Dataspaces): Obelisk might participate in the IDSA architecture on the data plane level.</a:t>
            </a:r>
          </a:p>
          <a:p>
            <a:pPr marL="171450" lvl="0" indent="-171450" algn="l" rtl="0">
              <a:lnSpc>
                <a:spcPct val="100000"/>
              </a:lnSpc>
              <a:spcBef>
                <a:spcPts val="0"/>
              </a:spcBef>
              <a:spcAft>
                <a:spcPts val="0"/>
              </a:spcAft>
              <a:buSzPts val="1400"/>
              <a:buFont typeface="Arial" panose="020B0604020202020204" pitchFamily="34" charset="0"/>
              <a:buChar char="•"/>
            </a:pPr>
            <a:r>
              <a:rPr lang="en-US" b="1" i="0" dirty="0"/>
              <a:t>Solid</a:t>
            </a:r>
            <a:r>
              <a:rPr lang="en-US" i="0" dirty="0"/>
              <a:t> (Web decentralization initiative led by Sir Tim Berners Lee): expose Obelisk time-series data in a Solid compatible way </a:t>
            </a:r>
            <a:br>
              <a:rPr lang="en-US" i="0" dirty="0"/>
            </a:br>
            <a:r>
              <a:rPr lang="en-US" i="0" dirty="0"/>
              <a:t>(</a:t>
            </a:r>
            <a:r>
              <a:rPr lang="en-US" i="0" dirty="0" err="1"/>
              <a:t>IDLab</a:t>
            </a:r>
            <a:r>
              <a:rPr lang="en-US" i="0" dirty="0"/>
              <a:t> is also involved in the </a:t>
            </a:r>
            <a:r>
              <a:rPr lang="en-US" i="0" dirty="0" err="1"/>
              <a:t>SolidLab</a:t>
            </a:r>
            <a:r>
              <a:rPr lang="en-US" i="0" dirty="0"/>
              <a:t> Flanders project)</a:t>
            </a:r>
            <a:endParaRPr lang="nl-BE" i="0" dirty="0"/>
          </a:p>
        </p:txBody>
      </p:sp>
      <p:sp>
        <p:nvSpPr>
          <p:cNvPr id="334" name="Google Shape;334;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As has been mentioned a few times already. Since the start of the City of Things project in 2016, Obelisk has been through quite a few revisions already. </a:t>
            </a:r>
          </a:p>
          <a:p>
            <a:pPr lvl="0"/>
            <a:endParaRPr lang="en-US" dirty="0"/>
          </a:p>
          <a:p>
            <a:pPr lvl="0"/>
            <a:r>
              <a:rPr lang="en-US" dirty="0"/>
              <a:t>That’s why I thought it might be interesting to quickly go over these major redesigns.</a:t>
            </a:r>
          </a:p>
          <a:p>
            <a:pPr lvl="0"/>
            <a:endParaRPr lang="en-US" dirty="0"/>
          </a:p>
          <a:p>
            <a:pPr lvl="0"/>
            <a:endParaRPr lang="en-US" dirty="0"/>
          </a:p>
          <a:p>
            <a:pPr lvl="0"/>
            <a:r>
              <a:rPr lang="en-US" dirty="0"/>
              <a:t>As stated before, it started with the City of Things IoT platform version. The focus here was clearly on the IoT use case, and the main data storage solution was a single </a:t>
            </a:r>
            <a:r>
              <a:rPr lang="en-US" dirty="0" err="1"/>
              <a:t>InfluxDB</a:t>
            </a:r>
            <a:r>
              <a:rPr lang="en-US" dirty="0"/>
              <a:t> instance.</a:t>
            </a:r>
          </a:p>
          <a:p>
            <a:pPr lvl="0"/>
            <a:r>
              <a:rPr lang="en-US" dirty="0"/>
              <a:t>Our chosen message bus technology was Kafka.</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988245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projects like Smart Maintenance the scalability was being put to the test and we did a full redesign to version 2.</a:t>
            </a:r>
          </a:p>
          <a:p>
            <a:endParaRPr lang="en-US" dirty="0"/>
          </a:p>
          <a:p>
            <a:r>
              <a:rPr lang="en-US" dirty="0"/>
              <a:t>Focus here was stability when scaling up and ease of use by employing lessons learnt from usage feedback of the first version. </a:t>
            </a:r>
          </a:p>
          <a:p>
            <a:endParaRPr lang="en-US" dirty="0"/>
          </a:p>
          <a:p>
            <a:r>
              <a:rPr lang="en-US" dirty="0"/>
              <a:t>Storage was still provided by </a:t>
            </a:r>
            <a:r>
              <a:rPr lang="en-US" dirty="0" err="1"/>
              <a:t>InfluxDB</a:t>
            </a:r>
            <a:r>
              <a:rPr lang="en-US" dirty="0"/>
              <a:t>, but multiple shards. However the pricing on a sharded </a:t>
            </a:r>
            <a:r>
              <a:rPr lang="en-US" dirty="0" err="1"/>
              <a:t>InfluxDB</a:t>
            </a:r>
            <a:r>
              <a:rPr lang="en-US" dirty="0"/>
              <a:t> solution was too steep for our use-case, which lead us to develop our own custom sharding solution on top of many single </a:t>
            </a:r>
            <a:r>
              <a:rPr lang="en-US" dirty="0" err="1"/>
              <a:t>InfluxDB</a:t>
            </a:r>
            <a:r>
              <a:rPr lang="en-US" dirty="0"/>
              <a:t> instances.</a:t>
            </a:r>
          </a:p>
          <a:p>
            <a:endParaRPr lang="en-US" dirty="0"/>
          </a:p>
          <a:p>
            <a:r>
              <a:rPr lang="en-US" dirty="0"/>
              <a:t>The message bus technology stayed the same with Kafka.</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803076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Managing onboarding of many new projects proved too much work for our small team. This in part led us to implement a third version which was able to scale even better, thanks to the new column store </a:t>
            </a:r>
            <a:r>
              <a:rPr lang="en-US" dirty="0" err="1"/>
              <a:t>ClickHouse</a:t>
            </a:r>
            <a:r>
              <a:rPr lang="en-US" dirty="0"/>
              <a:t>. </a:t>
            </a:r>
            <a:br>
              <a:rPr lang="en-US" dirty="0"/>
            </a:br>
            <a:r>
              <a:rPr lang="en-US" dirty="0"/>
              <a:t>This version had self-service management which allowed onboarding by the users themselves.</a:t>
            </a:r>
          </a:p>
          <a:p>
            <a:endParaRPr lang="en-US" dirty="0"/>
          </a:p>
          <a:p>
            <a:r>
              <a:rPr lang="en-US" dirty="0"/>
              <a:t>Our message bus technology evolved to Pulsar. At the time this seemed a good contender for Kafka, </a:t>
            </a:r>
            <a:r>
              <a:rPr lang="en-US" b="0" i="0" dirty="0">
                <a:solidFill>
                  <a:srgbClr val="C0C1C2"/>
                </a:solidFill>
                <a:effectLst/>
                <a:latin typeface="Open Sans" panose="020B0606030504020204" pitchFamily="34" charset="0"/>
              </a:rPr>
              <a:t>with a more modern and developer friendly API and better documentation,</a:t>
            </a:r>
          </a:p>
          <a:p>
            <a:endParaRPr lang="en-US" b="0" i="0" dirty="0">
              <a:solidFill>
                <a:srgbClr val="C0C1C2"/>
              </a:solidFill>
              <a:effectLst/>
              <a:latin typeface="Open Sans" panose="020B0606030504020204" pitchFamily="34" charset="0"/>
            </a:endParaRPr>
          </a:p>
          <a:p>
            <a:r>
              <a:rPr lang="nl-BE" dirty="0" err="1"/>
              <a:t>Being</a:t>
            </a:r>
            <a:r>
              <a:rPr lang="nl-BE" dirty="0"/>
              <a:t> </a:t>
            </a:r>
            <a:r>
              <a:rPr lang="nl-BE" dirty="0" err="1"/>
              <a:t>researchers</a:t>
            </a:r>
            <a:r>
              <a:rPr lang="nl-BE" dirty="0"/>
              <a:t>, </a:t>
            </a:r>
            <a:r>
              <a:rPr lang="nl-BE" dirty="0" err="1"/>
              <a:t>it</a:t>
            </a:r>
            <a:r>
              <a:rPr lang="nl-BE" dirty="0"/>
              <a:t> is important </a:t>
            </a:r>
            <a:r>
              <a:rPr lang="nl-BE" dirty="0" err="1"/>
              <a:t>to</a:t>
            </a:r>
            <a:r>
              <a:rPr lang="nl-BE" dirty="0"/>
              <a:t> </a:t>
            </a:r>
            <a:r>
              <a:rPr lang="nl-BE" dirty="0" err="1"/>
              <a:t>evaluate</a:t>
            </a:r>
            <a:r>
              <a:rPr lang="nl-BE" dirty="0"/>
              <a:t> new </a:t>
            </a:r>
            <a:r>
              <a:rPr lang="nl-BE" dirty="0" err="1"/>
              <a:t>and</a:t>
            </a:r>
            <a:r>
              <a:rPr lang="nl-BE" dirty="0"/>
              <a:t> </a:t>
            </a:r>
            <a:r>
              <a:rPr lang="nl-BE" dirty="0" err="1"/>
              <a:t>cutting</a:t>
            </a:r>
            <a:r>
              <a:rPr lang="nl-BE" dirty="0"/>
              <a:t> </a:t>
            </a:r>
            <a:r>
              <a:rPr lang="nl-BE" dirty="0" err="1"/>
              <a:t>edge</a:t>
            </a:r>
            <a:r>
              <a:rPr lang="nl-BE" dirty="0"/>
              <a:t> </a:t>
            </a:r>
            <a:r>
              <a:rPr lang="nl-BE" dirty="0" err="1"/>
              <a:t>techology</a:t>
            </a:r>
            <a:r>
              <a:rPr lang="nl-BE" dirty="0"/>
              <a:t>, </a:t>
            </a:r>
            <a:r>
              <a:rPr lang="nl-BE" dirty="0" err="1"/>
              <a:t>so</a:t>
            </a:r>
            <a:r>
              <a:rPr lang="nl-BE" dirty="0"/>
              <a:t> </a:t>
            </a:r>
            <a:r>
              <a:rPr lang="nl-BE" dirty="0" err="1"/>
              <a:t>this</a:t>
            </a:r>
            <a:r>
              <a:rPr lang="nl-BE" dirty="0"/>
              <a:t> </a:t>
            </a:r>
            <a:r>
              <a:rPr lang="nl-BE" dirty="0" err="1"/>
              <a:t>seemed</a:t>
            </a:r>
            <a:r>
              <a:rPr lang="nl-BE" dirty="0"/>
              <a:t> like </a:t>
            </a:r>
            <a:r>
              <a:rPr lang="nl-BE" dirty="0" err="1"/>
              <a:t>the</a:t>
            </a:r>
            <a:r>
              <a:rPr lang="nl-BE" dirty="0"/>
              <a:t> perfect opportunity.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14788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Projects like </a:t>
            </a:r>
            <a:r>
              <a:rPr lang="en-US" dirty="0" err="1"/>
              <a:t>mBrain</a:t>
            </a:r>
            <a:r>
              <a:rPr lang="en-US" dirty="0"/>
              <a:t>, again sought the limits of our current ingest burst potential. An experimental side version was developed that would allow High Frequency Storage, an edge case, all be-it one that significantly put the current platform under stress.</a:t>
            </a:r>
          </a:p>
          <a:p>
            <a:endParaRPr lang="en-US" dirty="0"/>
          </a:p>
          <a:p>
            <a:r>
              <a:rPr lang="en-US" dirty="0"/>
              <a:t>Storage technology stayed the same with </a:t>
            </a:r>
            <a:r>
              <a:rPr lang="en-US" dirty="0" err="1"/>
              <a:t>ClickHouse</a:t>
            </a:r>
            <a:r>
              <a:rPr lang="en-US" dirty="0"/>
              <a:t>.</a:t>
            </a:r>
          </a:p>
          <a:p>
            <a:endParaRPr lang="en-US" dirty="0"/>
          </a:p>
          <a:p>
            <a:r>
              <a:rPr lang="en-US" dirty="0"/>
              <a:t>The message bus technology switched back to Kafka. It was more mature by then, and we saw many industrial partners having a managed Kafka instance in their used cluster/cloud offerings.</a:t>
            </a:r>
            <a:endParaRPr lang="nl-BE"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78806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version is the one we’ve been working on for the past months. This version is what I am presenting today. Although it isn’t live yet, we are very close to launching it.</a:t>
            </a:r>
          </a:p>
          <a:p>
            <a:endParaRPr lang="en-US" dirty="0"/>
          </a:p>
          <a:p>
            <a:r>
              <a:rPr lang="en-US" dirty="0"/>
              <a:t>One of the main motivations apart from the obvious increase in performance and scalability was having a good base to open source and having a strategy for maintainability.</a:t>
            </a:r>
          </a:p>
          <a:p>
            <a:r>
              <a:rPr lang="en-US" dirty="0"/>
              <a:t>We focused on a lean and mean Obelisk Core with the bare minimum of required features. All other features would move to the Obelisk Services layer.</a:t>
            </a:r>
          </a:p>
          <a:p>
            <a:endParaRPr lang="en-US" dirty="0"/>
          </a:p>
          <a:p>
            <a:r>
              <a:rPr lang="en-US" dirty="0"/>
              <a:t>Our storage is still handled by </a:t>
            </a:r>
            <a:r>
              <a:rPr lang="en-US" dirty="0" err="1"/>
              <a:t>ClickHouse</a:t>
            </a:r>
            <a:r>
              <a:rPr lang="en-US" dirty="0"/>
              <a:t>, because we are very happy with its performance.</a:t>
            </a:r>
          </a:p>
          <a:p>
            <a:endParaRPr lang="en-US" dirty="0"/>
          </a:p>
          <a:p>
            <a:r>
              <a:rPr lang="en-US" dirty="0"/>
              <a:t>Our message-bus is still Kafka: it is still the best fit for industrial partners.</a:t>
            </a:r>
            <a:endParaRPr lang="nl-BE"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309612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7" name="Google Shape;347;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dirty="0"/>
              <a:t>We have some future plans for next iterations, of what would be nice to have features.</a:t>
            </a:r>
          </a:p>
          <a:p>
            <a:pPr marL="0" marR="0" lvl="0" indent="0" algn="l" rtl="0">
              <a:lnSpc>
                <a:spcPct val="100000"/>
              </a:lnSpc>
              <a:spcBef>
                <a:spcPts val="0"/>
              </a:spcBef>
              <a:spcAft>
                <a:spcPts val="0"/>
              </a:spcAft>
              <a:buClr>
                <a:schemeClr val="dk1"/>
              </a:buClr>
              <a:buSzPts val="1200"/>
              <a:buFont typeface="Arial"/>
              <a:buNone/>
            </a:pPr>
            <a:endParaRPr dirty="0"/>
          </a:p>
          <a:p>
            <a:pPr marL="171450" marR="0" lvl="0" indent="-171450" algn="l" rtl="0">
              <a:lnSpc>
                <a:spcPct val="100000"/>
              </a:lnSpc>
              <a:spcBef>
                <a:spcPts val="0"/>
              </a:spcBef>
              <a:spcAft>
                <a:spcPts val="0"/>
              </a:spcAft>
              <a:buClr>
                <a:schemeClr val="dk1"/>
              </a:buClr>
              <a:buSzPts val="1200"/>
              <a:buFont typeface="Arial"/>
              <a:buChar char="•"/>
            </a:pPr>
            <a:r>
              <a:rPr lang="en-US" b="1" dirty="0"/>
              <a:t>Small scale deployment / federation</a:t>
            </a:r>
            <a:br>
              <a:rPr lang="en-US" dirty="0"/>
            </a:br>
            <a:r>
              <a:rPr lang="en-US" dirty="0"/>
              <a:t>There are many ways in how this could be useful. It could act as an edge computing case, wherein small-scale obelisk instances are deployed close to the data sources, and they pre-aggregate data, before sending it to a main obelisk cluster. This could be interesting because of limited resources on the edge, or limited bandwidth in the uplink, or expensive data transfer costs on the uplinks.</a:t>
            </a:r>
            <a:br>
              <a:rPr lang="en-US" dirty="0"/>
            </a:br>
            <a:r>
              <a:rPr lang="en-US" dirty="0"/>
              <a:t>It could be beneficial to have those small-scale deployment not needing a cluster to run and being able to run database-less (on the file-system)</a:t>
            </a:r>
          </a:p>
          <a:p>
            <a:pPr marL="171450" marR="0" lvl="0" indent="-171450" algn="l" rtl="0">
              <a:lnSpc>
                <a:spcPct val="100000"/>
              </a:lnSpc>
              <a:spcBef>
                <a:spcPts val="0"/>
              </a:spcBef>
              <a:spcAft>
                <a:spcPts val="0"/>
              </a:spcAft>
              <a:buClr>
                <a:schemeClr val="dk1"/>
              </a:buClr>
              <a:buSzPts val="1200"/>
              <a:buFont typeface="Arial"/>
              <a:buChar char="•"/>
            </a:pPr>
            <a:endParaRPr dirty="0"/>
          </a:p>
          <a:p>
            <a:pPr marL="171450" marR="0" lvl="0" indent="-171450" algn="l" rtl="0">
              <a:lnSpc>
                <a:spcPct val="100000"/>
              </a:lnSpc>
              <a:spcBef>
                <a:spcPts val="0"/>
              </a:spcBef>
              <a:spcAft>
                <a:spcPts val="0"/>
              </a:spcAft>
              <a:buClr>
                <a:schemeClr val="dk1"/>
              </a:buClr>
              <a:buSzPts val="1200"/>
              <a:buFont typeface="Arial"/>
              <a:buChar char="•"/>
            </a:pPr>
            <a:r>
              <a:rPr lang="en-US" b="1" dirty="0"/>
              <a:t>More data extraction options</a:t>
            </a:r>
            <a:br>
              <a:rPr lang="en-US" dirty="0"/>
            </a:br>
            <a:r>
              <a:rPr lang="en-US" dirty="0"/>
              <a:t>Mostly more ways to query data</a:t>
            </a:r>
            <a:endParaRPr lang="nl-BE" dirty="0"/>
          </a:p>
          <a:p>
            <a:pPr marL="628650" lvl="1" indent="-171450" algn="l" rtl="0">
              <a:lnSpc>
                <a:spcPct val="100000"/>
              </a:lnSpc>
              <a:spcBef>
                <a:spcPts val="0"/>
              </a:spcBef>
              <a:spcAft>
                <a:spcPts val="0"/>
              </a:spcAft>
              <a:buClr>
                <a:schemeClr val="dk1"/>
              </a:buClr>
              <a:buSzPts val="1200"/>
              <a:buFont typeface="Arial"/>
              <a:buChar char="•"/>
            </a:pPr>
            <a:r>
              <a:rPr lang="nl-BE" dirty="0" err="1"/>
              <a:t>Jupyter</a:t>
            </a:r>
            <a:r>
              <a:rPr lang="nl-BE" dirty="0"/>
              <a:t> notebook </a:t>
            </a:r>
            <a:r>
              <a:rPr lang="nl-BE" dirty="0" err="1"/>
              <a:t>integration</a:t>
            </a:r>
            <a:endParaRPr lang="nl-BE" dirty="0"/>
          </a:p>
          <a:p>
            <a:pPr marL="628650" lvl="1" indent="-171450" algn="l" rtl="0">
              <a:lnSpc>
                <a:spcPct val="100000"/>
              </a:lnSpc>
              <a:spcBef>
                <a:spcPts val="0"/>
              </a:spcBef>
              <a:spcAft>
                <a:spcPts val="0"/>
              </a:spcAft>
              <a:buClr>
                <a:schemeClr val="dk1"/>
              </a:buClr>
              <a:buSzPts val="1200"/>
              <a:buFont typeface="Arial"/>
              <a:buChar char="•"/>
            </a:pPr>
            <a:r>
              <a:rPr lang="en-US" dirty="0"/>
              <a:t>Interactive dashboards</a:t>
            </a:r>
            <a:endParaRPr dirty="0"/>
          </a:p>
          <a:p>
            <a:pPr marL="628650" lvl="1" indent="-171450" algn="l" rtl="0">
              <a:lnSpc>
                <a:spcPct val="100000"/>
              </a:lnSpc>
              <a:spcBef>
                <a:spcPts val="0"/>
              </a:spcBef>
              <a:spcAft>
                <a:spcPts val="0"/>
              </a:spcAft>
              <a:buClr>
                <a:schemeClr val="dk1"/>
              </a:buClr>
              <a:buSzPts val="1200"/>
              <a:buFont typeface="Arial"/>
              <a:buChar char="•"/>
            </a:pPr>
            <a:r>
              <a:rPr lang="en-US" dirty="0"/>
              <a:t>Integrations with other existing technologies</a:t>
            </a:r>
          </a:p>
          <a:p>
            <a:pPr marL="171450" marR="0" lvl="0" indent="-171450" algn="l" rtl="0">
              <a:lnSpc>
                <a:spcPct val="100000"/>
              </a:lnSpc>
              <a:spcBef>
                <a:spcPts val="0"/>
              </a:spcBef>
              <a:spcAft>
                <a:spcPts val="0"/>
              </a:spcAft>
              <a:buClr>
                <a:schemeClr val="dk1"/>
              </a:buClr>
              <a:buSzPts val="1200"/>
              <a:buFont typeface="Arial"/>
              <a:buChar char="•"/>
            </a:pPr>
            <a:endParaRPr lang="en-US" dirty="0"/>
          </a:p>
          <a:p>
            <a:pPr marL="171450" marR="0" lvl="0" indent="-171450" algn="l" rtl="0">
              <a:lnSpc>
                <a:spcPct val="100000"/>
              </a:lnSpc>
              <a:spcBef>
                <a:spcPts val="0"/>
              </a:spcBef>
              <a:spcAft>
                <a:spcPts val="0"/>
              </a:spcAft>
              <a:buClr>
                <a:schemeClr val="dk1"/>
              </a:buClr>
              <a:buSzPts val="1200"/>
              <a:buFont typeface="Arial"/>
              <a:buChar char="•"/>
            </a:pPr>
            <a:r>
              <a:rPr lang="nl-BE" b="1" dirty="0" err="1"/>
              <a:t>Simplified</a:t>
            </a:r>
            <a:r>
              <a:rPr lang="nl-BE" b="1" dirty="0"/>
              <a:t> </a:t>
            </a:r>
            <a:r>
              <a:rPr lang="nl-BE" b="1" dirty="0" err="1"/>
              <a:t>deployment</a:t>
            </a:r>
            <a:r>
              <a:rPr lang="nl-BE" b="1" dirty="0"/>
              <a:t> </a:t>
            </a:r>
            <a:r>
              <a:rPr lang="nl-BE" b="1" dirty="0" err="1"/>
              <a:t>process</a:t>
            </a:r>
            <a:br>
              <a:rPr lang="nl-BE" b="1" dirty="0"/>
            </a:br>
            <a:r>
              <a:rPr lang="en-US" dirty="0"/>
              <a:t>Installing Obelisk involves following an extensive guide, lots of manual setup and verification.</a:t>
            </a:r>
            <a:r>
              <a:rPr dirty="0"/>
              <a:t> </a:t>
            </a:r>
            <a:br>
              <a:rPr lang="en-US" dirty="0"/>
            </a:br>
            <a:r>
              <a:rPr lang="en-US" dirty="0"/>
              <a:t>Goal: concise configuration file and an installation one-liner</a:t>
            </a:r>
          </a:p>
          <a:p>
            <a:pPr marL="457200" marR="0" lvl="1" indent="-88900" algn="l" rtl="0">
              <a:lnSpc>
                <a:spcPct val="100000"/>
              </a:lnSpc>
              <a:spcBef>
                <a:spcPts val="0"/>
              </a:spcBef>
              <a:spcAft>
                <a:spcPts val="0"/>
              </a:spcAft>
              <a:buSzPts val="1400"/>
              <a:buChar char="•"/>
            </a:pPr>
            <a:r>
              <a:rPr lang="en-US" dirty="0"/>
              <a:t> Exploring development of an Operator which fully manages the Obelisk setup (core services + external dependencies)</a:t>
            </a:r>
          </a:p>
          <a:p>
            <a:pPr marL="457200" marR="0" lvl="1" indent="-88900" algn="l" rtl="0">
              <a:lnSpc>
                <a:spcPct val="100000"/>
              </a:lnSpc>
              <a:spcBef>
                <a:spcPts val="0"/>
              </a:spcBef>
              <a:spcAft>
                <a:spcPts val="0"/>
              </a:spcAft>
              <a:buSzPts val="1400"/>
              <a:buChar char="•"/>
            </a:pPr>
            <a:r>
              <a:rPr lang="en-US" dirty="0"/>
              <a:t> Research track running into development of a generic Operator for data-driven applications, this operator would mainly monitor installation and perform config bootstrapping (e.g. setting the various connection strings for databases, message bus, etc.)</a:t>
            </a:r>
            <a:endParaRPr dirty="0"/>
          </a:p>
        </p:txBody>
      </p:sp>
      <p:sp>
        <p:nvSpPr>
          <p:cNvPr id="348" name="Google Shape;348;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1" name="Google Shape;361;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dirty="0"/>
              <a:t>As I said, the newest version that will be released soon is called Obelisk Core. </a:t>
            </a:r>
          </a:p>
          <a:p>
            <a:pPr marL="0" marR="0" lvl="0" indent="0" algn="l" rtl="0">
              <a:lnSpc>
                <a:spcPct val="100000"/>
              </a:lnSpc>
              <a:spcBef>
                <a:spcPts val="0"/>
              </a:spcBef>
              <a:spcAft>
                <a:spcPts val="0"/>
              </a:spcAft>
              <a:buClr>
                <a:schemeClr val="dk1"/>
              </a:buClr>
              <a:buSzPts val="1200"/>
              <a:buFont typeface="Arial"/>
              <a:buNone/>
            </a:pPr>
            <a:endParaRPr lang="en-US" dirty="0"/>
          </a:p>
          <a:p>
            <a:pPr marL="0" marR="0" lvl="0" indent="0" algn="l" rtl="0">
              <a:lnSpc>
                <a:spcPct val="100000"/>
              </a:lnSpc>
              <a:spcBef>
                <a:spcPts val="0"/>
              </a:spcBef>
              <a:spcAft>
                <a:spcPts val="0"/>
              </a:spcAft>
              <a:buClr>
                <a:schemeClr val="dk1"/>
              </a:buClr>
              <a:buSzPts val="1200"/>
              <a:buFont typeface="Arial" panose="020B0604020202020204" pitchFamily="34" charset="0"/>
              <a:buNone/>
            </a:pPr>
            <a:r>
              <a:rPr lang="en-US" dirty="0"/>
              <a:t>This </a:t>
            </a:r>
            <a:r>
              <a:rPr lang="en-US" b="1" dirty="0"/>
              <a:t>Obelisk Core </a:t>
            </a:r>
            <a:r>
              <a:rPr lang="en-US" dirty="0"/>
              <a:t>was important for us for a few reasons.  We have a small team working on this. Keeping Obelisk Core to the bare necessities allows us :</a:t>
            </a:r>
          </a:p>
          <a:p>
            <a:pPr marL="171450" marR="0" lvl="0" indent="-171450" algn="l" rtl="0">
              <a:lnSpc>
                <a:spcPct val="100000"/>
              </a:lnSpc>
              <a:spcBef>
                <a:spcPts val="0"/>
              </a:spcBef>
              <a:spcAft>
                <a:spcPts val="0"/>
              </a:spcAft>
              <a:buClr>
                <a:schemeClr val="dk1"/>
              </a:buClr>
              <a:buSzPts val="1200"/>
              <a:buFont typeface="Arial" panose="020B0604020202020204" pitchFamily="34" charset="0"/>
              <a:buChar char="•"/>
            </a:pPr>
            <a:r>
              <a:rPr lang="en-US" dirty="0"/>
              <a:t>To have faster development cycles</a:t>
            </a:r>
          </a:p>
          <a:p>
            <a:pPr marL="171450" marR="0" lvl="0" indent="-171450" algn="l" rtl="0">
              <a:lnSpc>
                <a:spcPct val="100000"/>
              </a:lnSpc>
              <a:spcBef>
                <a:spcPts val="0"/>
              </a:spcBef>
              <a:spcAft>
                <a:spcPts val="0"/>
              </a:spcAft>
              <a:buClr>
                <a:schemeClr val="dk1"/>
              </a:buClr>
              <a:buSzPts val="1200"/>
              <a:buFont typeface="Arial" panose="020B0604020202020204" pitchFamily="34" charset="0"/>
              <a:buChar char="•"/>
            </a:pPr>
            <a:r>
              <a:rPr lang="en-US" dirty="0"/>
              <a:t>Move forward without dragging many dependent services along that have to be updated every time we add a new feature to the platform.</a:t>
            </a:r>
          </a:p>
          <a:p>
            <a:pPr marL="171450" marR="0" lvl="0" indent="-171450" algn="l" rtl="0">
              <a:lnSpc>
                <a:spcPct val="100000"/>
              </a:lnSpc>
              <a:spcBef>
                <a:spcPts val="0"/>
              </a:spcBef>
              <a:spcAft>
                <a:spcPts val="0"/>
              </a:spcAft>
              <a:buClr>
                <a:schemeClr val="dk1"/>
              </a:buClr>
              <a:buSzPts val="1200"/>
              <a:buFont typeface="Arial" panose="020B0604020202020204" pitchFamily="34" charset="0"/>
              <a:buChar char="•"/>
            </a:pPr>
            <a:r>
              <a:rPr lang="en-US" dirty="0"/>
              <a:t>Keep it maintainable for our team.</a:t>
            </a:r>
          </a:p>
          <a:p>
            <a:pPr marL="171450" marR="0" lvl="0" indent="-171450" algn="l" rtl="0">
              <a:lnSpc>
                <a:spcPct val="100000"/>
              </a:lnSpc>
              <a:spcBef>
                <a:spcPts val="0"/>
              </a:spcBef>
              <a:spcAft>
                <a:spcPts val="0"/>
              </a:spcAft>
              <a:buClr>
                <a:schemeClr val="dk1"/>
              </a:buClr>
              <a:buSzPts val="1200"/>
              <a:buFont typeface="Arial" panose="020B0604020202020204" pitchFamily="34" charset="0"/>
              <a:buChar char="•"/>
            </a:pPr>
            <a:r>
              <a:rPr lang="en-US" dirty="0"/>
              <a:t>Prevents feature creep in the Core platform by offloading project-requested extras to Obelisk Services</a:t>
            </a:r>
          </a:p>
          <a:p>
            <a:pPr marL="0" marR="0" lvl="0" indent="0" algn="l" rtl="0">
              <a:lnSpc>
                <a:spcPct val="100000"/>
              </a:lnSpc>
              <a:spcBef>
                <a:spcPts val="0"/>
              </a:spcBef>
              <a:spcAft>
                <a:spcPts val="0"/>
              </a:spcAft>
              <a:buClr>
                <a:schemeClr val="dk1"/>
              </a:buClr>
              <a:buSzPts val="1200"/>
              <a:buFont typeface="Arial" panose="020B0604020202020204" pitchFamily="34" charset="0"/>
              <a:buNone/>
            </a:pPr>
            <a:endParaRPr lang="en-US" dirty="0"/>
          </a:p>
          <a:p>
            <a:pPr marL="0" marR="0" lvl="0" indent="0" algn="l" rtl="0">
              <a:lnSpc>
                <a:spcPct val="100000"/>
              </a:lnSpc>
              <a:spcBef>
                <a:spcPts val="0"/>
              </a:spcBef>
              <a:spcAft>
                <a:spcPts val="0"/>
              </a:spcAft>
              <a:buClr>
                <a:schemeClr val="dk1"/>
              </a:buClr>
              <a:buSzPts val="1200"/>
              <a:buFont typeface="Arial" panose="020B0604020202020204" pitchFamily="34" charset="0"/>
              <a:buNone/>
            </a:pPr>
            <a:r>
              <a:rPr lang="en-US" dirty="0"/>
              <a:t>The Obelisk Core will always have all required components to function properly and will always be open source (Apache 2.0 license)</a:t>
            </a:r>
          </a:p>
          <a:p>
            <a:pPr marL="0" marR="0" lvl="0" indent="0" algn="l" rtl="0">
              <a:lnSpc>
                <a:spcPct val="100000"/>
              </a:lnSpc>
              <a:spcBef>
                <a:spcPts val="0"/>
              </a:spcBef>
              <a:spcAft>
                <a:spcPts val="0"/>
              </a:spcAft>
              <a:buClr>
                <a:schemeClr val="dk1"/>
              </a:buClr>
              <a:buSzPts val="1200"/>
              <a:buFont typeface="Arial" panose="020B0604020202020204" pitchFamily="34" charset="0"/>
              <a:buNone/>
            </a:pPr>
            <a:endParaRPr lang="en-US" dirty="0"/>
          </a:p>
          <a:p>
            <a:pPr marL="0" marR="0" lvl="0" indent="0" algn="l" rtl="0">
              <a:lnSpc>
                <a:spcPct val="100000"/>
              </a:lnSpc>
              <a:spcBef>
                <a:spcPts val="0"/>
              </a:spcBef>
              <a:spcAft>
                <a:spcPts val="0"/>
              </a:spcAft>
              <a:buClr>
                <a:schemeClr val="dk1"/>
              </a:buClr>
              <a:buSzPts val="1200"/>
              <a:buFont typeface="Arial" panose="020B0604020202020204" pitchFamily="34" charset="0"/>
              <a:buNone/>
            </a:pPr>
            <a:r>
              <a:rPr lang="en-US" b="1" dirty="0"/>
              <a:t>Obelisk Services</a:t>
            </a:r>
            <a:r>
              <a:rPr lang="en-US" dirty="0"/>
              <a:t> are a shell around the Core. They can add more interfaces, using the Core. They can come in the form of data-generators, or processing plugins, etc.</a:t>
            </a:r>
          </a:p>
          <a:p>
            <a:pPr marL="0" marR="0" lvl="0" indent="0" algn="l" rtl="0">
              <a:lnSpc>
                <a:spcPct val="100000"/>
              </a:lnSpc>
              <a:spcBef>
                <a:spcPts val="0"/>
              </a:spcBef>
              <a:spcAft>
                <a:spcPts val="0"/>
              </a:spcAft>
              <a:buClr>
                <a:schemeClr val="dk1"/>
              </a:buClr>
              <a:buSzPts val="1200"/>
              <a:buFont typeface="Arial" panose="020B0604020202020204" pitchFamily="34" charset="0"/>
              <a:buNone/>
            </a:pPr>
            <a:r>
              <a:rPr lang="en-US" dirty="0"/>
              <a:t>The licensing of these services is the choice of the developer. We will ourselves release some functionality as an Obelisk Service and that might very well be open source. </a:t>
            </a:r>
          </a:p>
          <a:p>
            <a:pPr marL="0" marR="0" lvl="0" indent="0" algn="l" rtl="0">
              <a:lnSpc>
                <a:spcPct val="100000"/>
              </a:lnSpc>
              <a:spcBef>
                <a:spcPts val="0"/>
              </a:spcBef>
              <a:spcAft>
                <a:spcPts val="0"/>
              </a:spcAft>
              <a:buClr>
                <a:schemeClr val="dk1"/>
              </a:buClr>
              <a:buSzPts val="1200"/>
              <a:buFont typeface="Arial" panose="020B0604020202020204" pitchFamily="34" charset="0"/>
              <a:buNone/>
            </a:pPr>
            <a:r>
              <a:rPr lang="en-US" dirty="0"/>
              <a:t>However a 3</a:t>
            </a:r>
            <a:r>
              <a:rPr lang="en-US" baseline="30000" dirty="0"/>
              <a:t>rd</a:t>
            </a:r>
            <a:r>
              <a:rPr lang="en-US" dirty="0"/>
              <a:t> party might develop an Obelisk Service and license it however they see fit.</a:t>
            </a:r>
          </a:p>
          <a:p>
            <a:pPr marL="171450" marR="0" lvl="0" indent="-171450" algn="l" rtl="0">
              <a:lnSpc>
                <a:spcPct val="100000"/>
              </a:lnSpc>
              <a:spcBef>
                <a:spcPts val="0"/>
              </a:spcBef>
              <a:spcAft>
                <a:spcPts val="0"/>
              </a:spcAft>
              <a:buClr>
                <a:schemeClr val="dk1"/>
              </a:buClr>
              <a:buSzPts val="1200"/>
              <a:buFont typeface="Arial" panose="020B0604020202020204" pitchFamily="34" charset="0"/>
              <a:buChar char="•"/>
            </a:pPr>
            <a:endParaRPr lang="en-US" dirty="0"/>
          </a:p>
          <a:p>
            <a:pPr marL="0" marR="0" lvl="0" indent="0" algn="l" rtl="0">
              <a:lnSpc>
                <a:spcPct val="100000"/>
              </a:lnSpc>
              <a:spcBef>
                <a:spcPts val="0"/>
              </a:spcBef>
              <a:spcAft>
                <a:spcPts val="0"/>
              </a:spcAft>
              <a:buClr>
                <a:schemeClr val="dk1"/>
              </a:buClr>
              <a:buSzPts val="1200"/>
              <a:buFont typeface="Arial"/>
              <a:buNone/>
            </a:pPr>
            <a:r>
              <a:rPr lang="en-US" dirty="0"/>
              <a:t>With this separation and the Obelisk Core going full open source we hope to build a community that provides us with important feedback and reports on any issues they might find.</a:t>
            </a:r>
            <a:endParaRPr dirty="0"/>
          </a:p>
          <a:p>
            <a:pPr marL="0" marR="0" lvl="0" indent="0" algn="l" rtl="0">
              <a:lnSpc>
                <a:spcPct val="100000"/>
              </a:lnSpc>
              <a:spcBef>
                <a:spcPts val="0"/>
              </a:spcBef>
              <a:spcAft>
                <a:spcPts val="0"/>
              </a:spcAft>
              <a:buClr>
                <a:schemeClr val="dk1"/>
              </a:buClr>
              <a:buSzPts val="1200"/>
              <a:buFont typeface="Arial"/>
              <a:buNone/>
            </a:pPr>
            <a:r>
              <a:rPr lang="en-US" dirty="0"/>
              <a:t>It also allows companies that want to use Obelisk to always have the option to fork and adapt to their needs.</a:t>
            </a:r>
            <a:endParaRPr dirty="0"/>
          </a:p>
          <a:p>
            <a:pPr marL="0" lvl="0" indent="0" algn="l" rtl="0">
              <a:lnSpc>
                <a:spcPct val="100000"/>
              </a:lnSpc>
              <a:spcBef>
                <a:spcPts val="0"/>
              </a:spcBef>
              <a:spcAft>
                <a:spcPts val="0"/>
              </a:spcAft>
              <a:buSzPts val="1400"/>
              <a:buNone/>
            </a:pPr>
            <a:endParaRPr dirty="0"/>
          </a:p>
        </p:txBody>
      </p:sp>
      <p:sp>
        <p:nvSpPr>
          <p:cNvPr id="362" name="Google Shape;362;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8" name="Google Shape;368;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first link on screen is the</a:t>
            </a:r>
            <a:r>
              <a:rPr lang="en-US" b="0" dirty="0"/>
              <a:t> </a:t>
            </a:r>
            <a:r>
              <a:rPr lang="en-US" b="1" dirty="0"/>
              <a:t>GitHub repository </a:t>
            </a:r>
            <a:r>
              <a:rPr lang="en-US" b="0" dirty="0"/>
              <a:t>of</a:t>
            </a:r>
            <a:r>
              <a:rPr lang="en-US" dirty="0"/>
              <a:t> the current public version of Obelisk (which right now, is still v3, but will soon be the newest version)</a:t>
            </a:r>
          </a:p>
          <a:p>
            <a:pPr marL="0" lvl="0" indent="0" algn="l" rtl="0">
              <a:lnSpc>
                <a:spcPct val="100000"/>
              </a:lnSpc>
              <a:spcBef>
                <a:spcPts val="0"/>
              </a:spcBef>
              <a:spcAft>
                <a:spcPts val="0"/>
              </a:spcAft>
              <a:buSzPts val="1400"/>
              <a:buNone/>
            </a:pPr>
            <a:r>
              <a:rPr lang="en-US" dirty="0"/>
              <a:t>The second link is the </a:t>
            </a:r>
            <a:r>
              <a:rPr lang="en-US" b="1" dirty="0"/>
              <a:t>landing page </a:t>
            </a:r>
            <a:r>
              <a:rPr lang="en-US" dirty="0"/>
              <a:t>for the next version of Obelisk that is coming soon. </a:t>
            </a:r>
            <a:r>
              <a:rPr lang="en-US"/>
              <a:t>It will also have a link below to these slides.</a:t>
            </a:r>
            <a:endParaRPr lang="en-US" dirty="0"/>
          </a:p>
        </p:txBody>
      </p:sp>
      <p:sp>
        <p:nvSpPr>
          <p:cNvPr id="369" name="Google Shape;369;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i="0" dirty="0">
                <a:solidFill>
                  <a:srgbClr val="C0C1C2"/>
                </a:solidFill>
                <a:latin typeface="Open Sans"/>
                <a:ea typeface="Open Sans"/>
                <a:cs typeface="Open Sans"/>
                <a:sym typeface="Open Sans"/>
              </a:rPr>
              <a:t>What is Obelisk?</a:t>
            </a:r>
            <a:r>
              <a:rPr lang="en-US" b="0" i="0" dirty="0">
                <a:solidFill>
                  <a:srgbClr val="C0C1C2"/>
                </a:solidFill>
                <a:latin typeface="Open Sans"/>
                <a:ea typeface="Open Sans"/>
                <a:cs typeface="Open Sans"/>
                <a:sym typeface="Open Sans"/>
              </a:rPr>
              <a:t> </a:t>
            </a:r>
          </a:p>
          <a:p>
            <a:pPr marL="0" lvl="0" indent="0" algn="l" rtl="0">
              <a:lnSpc>
                <a:spcPct val="100000"/>
              </a:lnSpc>
              <a:spcBef>
                <a:spcPts val="0"/>
              </a:spcBef>
              <a:spcAft>
                <a:spcPts val="0"/>
              </a:spcAft>
              <a:buSzPts val="1400"/>
              <a:buNone/>
            </a:pPr>
            <a:endParaRPr lang="en-US" b="0" i="0" dirty="0">
              <a:solidFill>
                <a:srgbClr val="C0C1C2"/>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b="0" i="0" dirty="0">
                <a:solidFill>
                  <a:srgbClr val="C0C1C2"/>
                </a:solidFill>
                <a:latin typeface="Open Sans"/>
                <a:ea typeface="Open Sans"/>
                <a:cs typeface="Open Sans"/>
                <a:sym typeface="Open Sans"/>
              </a:rPr>
              <a:t>Obelisk is a </a:t>
            </a:r>
            <a:r>
              <a:rPr lang="en-US" b="1" i="0" dirty="0" err="1">
                <a:solidFill>
                  <a:srgbClr val="C0C1C2"/>
                </a:solidFill>
                <a:latin typeface="Open Sans"/>
                <a:ea typeface="Open Sans"/>
                <a:cs typeface="Open Sans"/>
                <a:sym typeface="Open Sans"/>
              </a:rPr>
              <a:t>CloudNative</a:t>
            </a:r>
            <a:r>
              <a:rPr lang="en-US" b="0" i="0" dirty="0">
                <a:solidFill>
                  <a:srgbClr val="C0C1C2"/>
                </a:solidFill>
                <a:latin typeface="Open Sans"/>
                <a:ea typeface="Open Sans"/>
                <a:cs typeface="Open Sans"/>
                <a:sym typeface="Open Sans"/>
              </a:rPr>
              <a:t> solution that acts as a </a:t>
            </a:r>
            <a:r>
              <a:rPr lang="en-US" b="0" i="0" dirty="0" err="1">
                <a:solidFill>
                  <a:srgbClr val="C0C1C2"/>
                </a:solidFill>
                <a:latin typeface="Open Sans"/>
                <a:ea typeface="Open Sans"/>
                <a:cs typeface="Open Sans"/>
                <a:sym typeface="Open Sans"/>
              </a:rPr>
              <a:t>queryable</a:t>
            </a:r>
            <a:r>
              <a:rPr lang="en-US" b="0" i="0" dirty="0">
                <a:solidFill>
                  <a:srgbClr val="C0C1C2"/>
                </a:solidFill>
                <a:latin typeface="Open Sans"/>
                <a:ea typeface="Open Sans"/>
                <a:cs typeface="Open Sans"/>
                <a:sym typeface="Open Sans"/>
              </a:rPr>
              <a:t> data sink for high volumes of time-based data. </a:t>
            </a:r>
          </a:p>
          <a:p>
            <a:pPr marL="0" lvl="0" indent="0" algn="l" rtl="0">
              <a:lnSpc>
                <a:spcPct val="100000"/>
              </a:lnSpc>
              <a:spcBef>
                <a:spcPts val="0"/>
              </a:spcBef>
              <a:spcAft>
                <a:spcPts val="0"/>
              </a:spcAft>
              <a:buSzPts val="1400"/>
              <a:buNone/>
            </a:pPr>
            <a:endParaRPr lang="en-US" b="0" i="0" dirty="0">
              <a:solidFill>
                <a:srgbClr val="C0C1C2"/>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b="0" i="0" dirty="0">
                <a:solidFill>
                  <a:srgbClr val="C0C1C2"/>
                </a:solidFill>
                <a:latin typeface="Open Sans"/>
                <a:ea typeface="Open Sans"/>
                <a:cs typeface="Open Sans"/>
                <a:sym typeface="Open Sans"/>
              </a:rPr>
              <a:t>When we say </a:t>
            </a:r>
            <a:r>
              <a:rPr lang="en-US" b="1" i="0" dirty="0">
                <a:solidFill>
                  <a:srgbClr val="C0C1C2"/>
                </a:solidFill>
                <a:latin typeface="Open Sans"/>
                <a:ea typeface="Open Sans"/>
                <a:cs typeface="Open Sans"/>
                <a:sym typeface="Open Sans"/>
              </a:rPr>
              <a:t>time-based</a:t>
            </a:r>
            <a:r>
              <a:rPr lang="en-US" b="0" i="0" dirty="0">
                <a:solidFill>
                  <a:srgbClr val="C0C1C2"/>
                </a:solidFill>
                <a:latin typeface="Open Sans"/>
                <a:ea typeface="Open Sans"/>
                <a:cs typeface="Open Sans"/>
                <a:sym typeface="Open Sans"/>
              </a:rPr>
              <a:t> data, that of course includes the more traditional timeseries, but also event data that originates over time.</a:t>
            </a:r>
          </a:p>
          <a:p>
            <a:pPr marL="0" lvl="0" indent="0" algn="l" rtl="0">
              <a:lnSpc>
                <a:spcPct val="100000"/>
              </a:lnSpc>
              <a:spcBef>
                <a:spcPts val="0"/>
              </a:spcBef>
              <a:spcAft>
                <a:spcPts val="0"/>
              </a:spcAft>
              <a:buSzPts val="1400"/>
              <a:buNone/>
            </a:pPr>
            <a:r>
              <a:rPr lang="en-US" b="0" i="0" dirty="0">
                <a:solidFill>
                  <a:srgbClr val="C0C1C2"/>
                </a:solidFill>
                <a:latin typeface="Open Sans"/>
                <a:ea typeface="Open Sans"/>
                <a:cs typeface="Open Sans"/>
                <a:sym typeface="Open Sans"/>
              </a:rPr>
              <a:t>Obelisk has support for not only primitive data types like numbers, but also number arrays, Strings and structured data (like JSON strings). As long as the data has a timestamp, it can be ingested. </a:t>
            </a:r>
          </a:p>
          <a:p>
            <a:pPr marL="0" lvl="0" indent="0" algn="l" rtl="0">
              <a:lnSpc>
                <a:spcPct val="100000"/>
              </a:lnSpc>
              <a:spcBef>
                <a:spcPts val="0"/>
              </a:spcBef>
              <a:spcAft>
                <a:spcPts val="0"/>
              </a:spcAft>
              <a:buSzPts val="1400"/>
              <a:buNone/>
            </a:pPr>
            <a:endParaRPr lang="en-US" b="0" i="0" dirty="0">
              <a:solidFill>
                <a:srgbClr val="C0C1C2"/>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b="0" i="0" dirty="0">
                <a:solidFill>
                  <a:srgbClr val="C0C1C2"/>
                </a:solidFill>
                <a:latin typeface="Open Sans"/>
                <a:ea typeface="Open Sans"/>
                <a:cs typeface="Open Sans"/>
                <a:sym typeface="Open Sans"/>
              </a:rPr>
              <a:t>Obelisk was first developed for the City of Things project that started in 2016. The project wanted to investigate how hardware and software could be combined to create smart-city solutions. For that, a </a:t>
            </a:r>
            <a:r>
              <a:rPr lang="en-US" b="1" i="0" dirty="0">
                <a:solidFill>
                  <a:srgbClr val="C0C1C2"/>
                </a:solidFill>
                <a:latin typeface="Open Sans"/>
                <a:ea typeface="Open Sans"/>
                <a:cs typeface="Open Sans"/>
                <a:sym typeface="Open Sans"/>
              </a:rPr>
              <a:t>high performant </a:t>
            </a:r>
            <a:r>
              <a:rPr lang="en-US" b="0" i="0" dirty="0">
                <a:solidFill>
                  <a:srgbClr val="C0C1C2"/>
                </a:solidFill>
                <a:latin typeface="Open Sans"/>
                <a:ea typeface="Open Sans"/>
                <a:cs typeface="Open Sans"/>
                <a:sym typeface="Open Sans"/>
              </a:rPr>
              <a:t>IoT platform was required that could </a:t>
            </a:r>
            <a:r>
              <a:rPr lang="en-US" b="1" i="0" dirty="0">
                <a:solidFill>
                  <a:srgbClr val="C0C1C2"/>
                </a:solidFill>
                <a:latin typeface="Open Sans"/>
                <a:ea typeface="Open Sans"/>
                <a:cs typeface="Open Sans"/>
                <a:sym typeface="Open Sans"/>
              </a:rPr>
              <a:t>ingest</a:t>
            </a:r>
            <a:r>
              <a:rPr lang="en-US" b="0" i="0" dirty="0">
                <a:solidFill>
                  <a:srgbClr val="C0C1C2"/>
                </a:solidFill>
                <a:latin typeface="Open Sans"/>
                <a:ea typeface="Open Sans"/>
                <a:cs typeface="Open Sans"/>
                <a:sym typeface="Open Sans"/>
              </a:rPr>
              <a:t> all the different sensor data streams that were being captured from the many sensors placed throughput the city of Antwerp. The many projects that would follow also needed </a:t>
            </a:r>
            <a:r>
              <a:rPr lang="en-US" b="1" i="0" dirty="0">
                <a:solidFill>
                  <a:srgbClr val="C0C1C2"/>
                </a:solidFill>
                <a:latin typeface="Open Sans"/>
                <a:ea typeface="Open Sans"/>
                <a:cs typeface="Open Sans"/>
                <a:sym typeface="Open Sans"/>
              </a:rPr>
              <a:t>query</a:t>
            </a:r>
            <a:r>
              <a:rPr lang="en-US" b="0" i="0" dirty="0">
                <a:solidFill>
                  <a:srgbClr val="C0C1C2"/>
                </a:solidFill>
                <a:latin typeface="Open Sans"/>
                <a:ea typeface="Open Sans"/>
                <a:cs typeface="Open Sans"/>
                <a:sym typeface="Open Sans"/>
              </a:rPr>
              <a:t> and </a:t>
            </a:r>
            <a:r>
              <a:rPr lang="en-US" b="1" i="0" dirty="0">
                <a:solidFill>
                  <a:srgbClr val="C0C1C2"/>
                </a:solidFill>
                <a:latin typeface="Open Sans"/>
                <a:ea typeface="Open Sans"/>
                <a:cs typeface="Open Sans"/>
                <a:sym typeface="Open Sans"/>
              </a:rPr>
              <a:t>streaming</a:t>
            </a:r>
            <a:r>
              <a:rPr lang="en-US" b="0" i="0" dirty="0">
                <a:solidFill>
                  <a:srgbClr val="C0C1C2"/>
                </a:solidFill>
                <a:latin typeface="Open Sans"/>
                <a:ea typeface="Open Sans"/>
                <a:cs typeface="Open Sans"/>
                <a:sym typeface="Open Sans"/>
              </a:rPr>
              <a:t> </a:t>
            </a:r>
            <a:r>
              <a:rPr lang="en-US" b="1" i="0" dirty="0">
                <a:solidFill>
                  <a:srgbClr val="C0C1C2"/>
                </a:solidFill>
                <a:latin typeface="Open Sans"/>
                <a:ea typeface="Open Sans"/>
                <a:cs typeface="Open Sans"/>
                <a:sym typeface="Open Sans"/>
              </a:rPr>
              <a:t>access</a:t>
            </a:r>
            <a:r>
              <a:rPr lang="en-US" b="0" i="0" dirty="0">
                <a:solidFill>
                  <a:srgbClr val="C0C1C2"/>
                </a:solidFill>
                <a:latin typeface="Open Sans"/>
                <a:ea typeface="Open Sans"/>
                <a:cs typeface="Open Sans"/>
                <a:sym typeface="Open Sans"/>
              </a:rPr>
              <a:t> to that sensor data, to build new innovative applications on top.</a:t>
            </a:r>
          </a:p>
          <a:p>
            <a:pPr marL="0" lvl="0" indent="0" algn="l" rtl="0">
              <a:lnSpc>
                <a:spcPct val="100000"/>
              </a:lnSpc>
              <a:spcBef>
                <a:spcPts val="0"/>
              </a:spcBef>
              <a:spcAft>
                <a:spcPts val="0"/>
              </a:spcAft>
              <a:buSzPts val="1400"/>
              <a:buNone/>
            </a:pPr>
            <a:endParaRPr lang="en-US" b="0" i="0" dirty="0">
              <a:solidFill>
                <a:srgbClr val="C0C1C2"/>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b="0" i="0" dirty="0">
                <a:solidFill>
                  <a:srgbClr val="C0C1C2"/>
                </a:solidFill>
                <a:latin typeface="Open Sans"/>
                <a:ea typeface="Open Sans"/>
                <a:cs typeface="Open Sans"/>
                <a:sym typeface="Open Sans"/>
              </a:rPr>
              <a:t>Our answer to this was the very first version of Obelisk.</a:t>
            </a:r>
          </a:p>
          <a:p>
            <a:pPr marL="0" lvl="0" indent="0" algn="l" rtl="0">
              <a:lnSpc>
                <a:spcPct val="100000"/>
              </a:lnSpc>
              <a:spcBef>
                <a:spcPts val="0"/>
              </a:spcBef>
              <a:spcAft>
                <a:spcPts val="0"/>
              </a:spcAft>
              <a:buSzPts val="1400"/>
              <a:buNone/>
            </a:pPr>
            <a:endParaRPr lang="en-US" b="0" i="0" dirty="0">
              <a:solidFill>
                <a:srgbClr val="C0C1C2"/>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b="0" i="0" dirty="0">
                <a:solidFill>
                  <a:srgbClr val="C0C1C2"/>
                </a:solidFill>
                <a:latin typeface="Open Sans"/>
                <a:ea typeface="Open Sans"/>
                <a:cs typeface="Open Sans"/>
                <a:sym typeface="Open Sans"/>
              </a:rPr>
              <a:t>We knew from the start, that the requirements would only go up, so </a:t>
            </a:r>
            <a:r>
              <a:rPr lang="en-US" b="1" i="0" dirty="0">
                <a:solidFill>
                  <a:srgbClr val="C0C1C2"/>
                </a:solidFill>
                <a:latin typeface="Open Sans"/>
                <a:ea typeface="Open Sans"/>
                <a:cs typeface="Open Sans"/>
                <a:sym typeface="Open Sans"/>
              </a:rPr>
              <a:t>scalability</a:t>
            </a:r>
            <a:r>
              <a:rPr lang="en-US" b="0" i="0" dirty="0">
                <a:solidFill>
                  <a:srgbClr val="C0C1C2"/>
                </a:solidFill>
                <a:latin typeface="Open Sans"/>
                <a:ea typeface="Open Sans"/>
                <a:cs typeface="Open Sans"/>
                <a:sym typeface="Open Sans"/>
              </a:rPr>
              <a:t> was major factor from the start of the design process. </a:t>
            </a:r>
          </a:p>
          <a:p>
            <a:pPr marL="0" lvl="0" indent="0" algn="l" rtl="0">
              <a:lnSpc>
                <a:spcPct val="100000"/>
              </a:lnSpc>
              <a:spcBef>
                <a:spcPts val="0"/>
              </a:spcBef>
              <a:spcAft>
                <a:spcPts val="0"/>
              </a:spcAft>
              <a:buSzPts val="1400"/>
              <a:buNone/>
            </a:pPr>
            <a:endParaRPr lang="en-US" b="0" i="0" dirty="0">
              <a:solidFill>
                <a:srgbClr val="C0C1C2"/>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b="0" i="0" dirty="0">
                <a:solidFill>
                  <a:srgbClr val="C0C1C2"/>
                </a:solidFill>
                <a:latin typeface="Open Sans"/>
                <a:ea typeface="Open Sans"/>
                <a:cs typeface="Open Sans"/>
                <a:sym typeface="Open Sans"/>
              </a:rPr>
              <a:t>Since then, we’ve been improving, refining and sometimes even rewriting Obelisk to better suit the constantly more demanding requirements that are expected of the platform.</a:t>
            </a:r>
          </a:p>
          <a:p>
            <a:pPr marL="0" lvl="0" indent="0" algn="l" rtl="0">
              <a:lnSpc>
                <a:spcPct val="100000"/>
              </a:lnSpc>
              <a:spcBef>
                <a:spcPts val="0"/>
              </a:spcBef>
              <a:spcAft>
                <a:spcPts val="0"/>
              </a:spcAft>
              <a:buSzPts val="1400"/>
              <a:buNone/>
            </a:pPr>
            <a:endParaRPr lang="en-US" b="0" i="0" dirty="0">
              <a:solidFill>
                <a:srgbClr val="C0C1C2"/>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dirty="0"/>
          </a:p>
        </p:txBody>
      </p:sp>
      <p:sp>
        <p:nvSpPr>
          <p:cNvPr id="203" name="Google Shape;20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3" name="Google Shape;28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i="0" dirty="0">
                <a:solidFill>
                  <a:srgbClr val="C0C1C2"/>
                </a:solidFill>
                <a:effectLst/>
                <a:latin typeface="+mj-lt"/>
              </a:rPr>
              <a:t>So where is Obelisk useful?</a:t>
            </a:r>
          </a:p>
          <a:p>
            <a:pPr marL="0" lvl="0" indent="0" algn="l" rtl="0">
              <a:spcBef>
                <a:spcPts val="0"/>
              </a:spcBef>
              <a:spcAft>
                <a:spcPts val="0"/>
              </a:spcAft>
              <a:buNone/>
            </a:pPr>
            <a:r>
              <a:rPr lang="en-US" b="0" i="0" dirty="0">
                <a:latin typeface="+mj-lt"/>
              </a:rPr>
              <a:t>1. A first use case would be as a </a:t>
            </a:r>
            <a:r>
              <a:rPr lang="en-US" b="1" i="0" dirty="0">
                <a:latin typeface="+mj-lt"/>
              </a:rPr>
              <a:t>general-purpose Timeseries database</a:t>
            </a:r>
            <a:r>
              <a:rPr lang="en-US" b="0" i="0" dirty="0">
                <a:latin typeface="+mj-lt"/>
              </a:rPr>
              <a:t>. It is an alternative to technologies such as </a:t>
            </a:r>
            <a:r>
              <a:rPr lang="en-US" b="0" i="0" dirty="0" err="1">
                <a:latin typeface="+mj-lt"/>
              </a:rPr>
              <a:t>InfluxDB</a:t>
            </a:r>
            <a:r>
              <a:rPr lang="en-US" b="0" i="0" dirty="0">
                <a:latin typeface="+mj-lt"/>
              </a:rPr>
              <a:t>, Timescale or </a:t>
            </a:r>
            <a:r>
              <a:rPr lang="en-US" b="0" i="0" dirty="0" err="1">
                <a:latin typeface="+mj-lt"/>
              </a:rPr>
              <a:t>OpenTSDB</a:t>
            </a:r>
            <a:r>
              <a:rPr lang="en-US" b="0" i="0" dirty="0">
                <a:latin typeface="+mj-lt"/>
              </a:rPr>
              <a:t> or </a:t>
            </a:r>
            <a:r>
              <a:rPr lang="en-US" b="0" i="0" dirty="0" err="1">
                <a:latin typeface="+mj-lt"/>
              </a:rPr>
              <a:t>KariosDB</a:t>
            </a:r>
            <a:r>
              <a:rPr lang="en-US" b="0" i="0" dirty="0">
                <a:latin typeface="+mj-lt"/>
              </a:rPr>
              <a:t>.</a:t>
            </a:r>
            <a:br>
              <a:rPr lang="en-US" b="0" i="0" dirty="0">
                <a:latin typeface="+mj-lt"/>
              </a:rPr>
            </a:br>
            <a:r>
              <a:rPr lang="en-US" b="0" i="0" dirty="0">
                <a:latin typeface="+mj-lt"/>
              </a:rPr>
              <a:t>Depending on your specific use-case, Obelisk might be a better fit</a:t>
            </a:r>
          </a:p>
          <a:p>
            <a:pPr marL="0" lvl="0" indent="0" algn="l" rtl="0">
              <a:spcBef>
                <a:spcPts val="0"/>
              </a:spcBef>
              <a:spcAft>
                <a:spcPts val="0"/>
              </a:spcAft>
              <a:buNone/>
            </a:pPr>
            <a:endParaRPr lang="en-US" b="0" i="0" dirty="0">
              <a:latin typeface="+mj-lt"/>
            </a:endParaRPr>
          </a:p>
          <a:p>
            <a:pPr marL="0" lvl="0" indent="0" algn="l" rtl="0">
              <a:spcBef>
                <a:spcPts val="0"/>
              </a:spcBef>
              <a:spcAft>
                <a:spcPts val="0"/>
              </a:spcAft>
              <a:buNone/>
            </a:pPr>
            <a:r>
              <a:rPr lang="en-US" b="0" i="0" dirty="0">
                <a:latin typeface="+mj-lt"/>
              </a:rPr>
              <a:t>2. A second use case, is actually the original use case: as </a:t>
            </a:r>
            <a:r>
              <a:rPr lang="en-US" b="1" i="0" dirty="0">
                <a:latin typeface="+mj-lt"/>
              </a:rPr>
              <a:t>a Smart city, IoT or industry 4.0 platform</a:t>
            </a:r>
            <a:r>
              <a:rPr lang="en-US" b="0" i="0" dirty="0">
                <a:latin typeface="+mj-lt"/>
              </a:rPr>
              <a:t>: Obelisk is used to capture sensor data and to build applications that consume this data. Unique features that facilitate this:</a:t>
            </a:r>
            <a:br>
              <a:rPr lang="en-US" b="0" i="0" dirty="0">
                <a:latin typeface="+mj-lt"/>
              </a:rPr>
            </a:br>
            <a:r>
              <a:rPr lang="en-US" b="0" i="0" dirty="0">
                <a:latin typeface="+mj-lt"/>
              </a:rPr>
              <a:t>multi-tenancy: organize &amp; isolate data in the context of different projects/consortiums</a:t>
            </a:r>
          </a:p>
          <a:p>
            <a:pPr marL="0" lvl="0" indent="0" algn="l" rtl="0">
              <a:spcBef>
                <a:spcPts val="0"/>
              </a:spcBef>
              <a:spcAft>
                <a:spcPts val="0"/>
              </a:spcAft>
              <a:buNone/>
            </a:pPr>
            <a:r>
              <a:rPr lang="en-US" b="0" i="0" dirty="0">
                <a:latin typeface="+mj-lt"/>
              </a:rPr>
              <a:t>Fine-grained access control: restricted access to time ranges or labels (e.g. </a:t>
            </a:r>
            <a:r>
              <a:rPr lang="en-US" b="0" i="0" dirty="0" err="1">
                <a:latin typeface="+mj-lt"/>
              </a:rPr>
              <a:t>homelab</a:t>
            </a:r>
            <a:r>
              <a:rPr lang="en-US" b="0" i="0" dirty="0">
                <a:latin typeface="+mj-lt"/>
              </a:rPr>
              <a:t> use case)</a:t>
            </a:r>
          </a:p>
          <a:p>
            <a:pPr marL="0" lvl="0" indent="0" algn="l" rtl="0">
              <a:spcBef>
                <a:spcPts val="0"/>
              </a:spcBef>
              <a:spcAft>
                <a:spcPts val="0"/>
              </a:spcAft>
              <a:buNone/>
            </a:pPr>
            <a:r>
              <a:rPr lang="en-US" b="0" i="0" dirty="0">
                <a:latin typeface="+mj-lt"/>
              </a:rPr>
              <a:t>Geospatial component: query data produced in a certain region/location/area</a:t>
            </a:r>
          </a:p>
          <a:p>
            <a:pPr marL="0" lvl="0" indent="0" algn="l" rtl="0">
              <a:spcBef>
                <a:spcPts val="0"/>
              </a:spcBef>
              <a:spcAft>
                <a:spcPts val="0"/>
              </a:spcAft>
              <a:buNone/>
            </a:pPr>
            <a:endParaRPr lang="en-US" b="0" i="0" dirty="0">
              <a:latin typeface="+mj-lt"/>
            </a:endParaRPr>
          </a:p>
          <a:p>
            <a:pPr marL="0" lvl="0" indent="0" algn="l" rtl="0">
              <a:spcBef>
                <a:spcPts val="0"/>
              </a:spcBef>
              <a:spcAft>
                <a:spcPts val="0"/>
              </a:spcAft>
              <a:buNone/>
            </a:pPr>
            <a:r>
              <a:rPr lang="en-US" b="0" i="0" dirty="0">
                <a:latin typeface="+mj-lt"/>
              </a:rPr>
              <a:t>3. A third use case is to use Obelisk as pure </a:t>
            </a:r>
            <a:r>
              <a:rPr lang="en-US" b="1" i="0" dirty="0">
                <a:latin typeface="+mj-lt"/>
              </a:rPr>
              <a:t>data sink </a:t>
            </a:r>
            <a:r>
              <a:rPr lang="en-US" b="0" i="0" dirty="0">
                <a:latin typeface="+mj-lt"/>
              </a:rPr>
              <a:t>for event streams. Obelisk supports more than only numerical values, which widens the range of possible use-cases significantly. A typical more popular example of this is employing it as a </a:t>
            </a:r>
            <a:r>
              <a:rPr lang="en-US" b="0" i="0" dirty="0" err="1">
                <a:latin typeface="+mj-lt"/>
              </a:rPr>
              <a:t>datalake</a:t>
            </a:r>
            <a:r>
              <a:rPr lang="en-US" b="0" i="0" dirty="0">
                <a:latin typeface="+mj-lt"/>
              </a:rPr>
              <a:t> that can be used afterwards to run Machine Learning on.</a:t>
            </a:r>
          </a:p>
        </p:txBody>
      </p:sp>
      <p:sp>
        <p:nvSpPr>
          <p:cNvPr id="284" name="Google Shape;28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2986521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3" name="Google Shape;28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i="0" dirty="0">
                <a:latin typeface="+mj-lt"/>
              </a:rPr>
              <a:t>Some applications of Obelisk in practice.</a:t>
            </a:r>
          </a:p>
          <a:p>
            <a:pPr marL="171450" lvl="0" indent="-171450" algn="l" rtl="0">
              <a:spcBef>
                <a:spcPts val="0"/>
              </a:spcBef>
              <a:spcAft>
                <a:spcPts val="0"/>
              </a:spcAft>
              <a:buFont typeface="Arial" panose="020B0604020202020204" pitchFamily="34" charset="0"/>
              <a:buChar char="•"/>
            </a:pPr>
            <a:r>
              <a:rPr lang="en-US" b="1" i="0" dirty="0">
                <a:latin typeface="+mj-lt"/>
              </a:rPr>
              <a:t>City of Things</a:t>
            </a:r>
            <a:br>
              <a:rPr lang="en-US" b="1" i="0" dirty="0">
                <a:latin typeface="+mj-lt"/>
              </a:rPr>
            </a:br>
            <a:r>
              <a:rPr lang="en-US" b="0" i="0" dirty="0">
                <a:latin typeface="+mj-lt"/>
              </a:rPr>
              <a:t>Described as a Testbed for Smart City IoT collaborative research in a realistic, city-wide setting. </a:t>
            </a:r>
            <a:br>
              <a:rPr lang="en-US" b="0" i="0" dirty="0">
                <a:latin typeface="+mj-lt"/>
              </a:rPr>
            </a:br>
            <a:r>
              <a:rPr lang="en-US" b="0" i="0" dirty="0">
                <a:latin typeface="+mj-lt"/>
              </a:rPr>
              <a:t>Obelisk was originally developed for </a:t>
            </a:r>
            <a:r>
              <a:rPr lang="en-US" b="0" i="0" dirty="0" err="1">
                <a:latin typeface="+mj-lt"/>
              </a:rPr>
              <a:t>CoT</a:t>
            </a:r>
            <a:r>
              <a:rPr lang="en-US" b="0" i="0" dirty="0">
                <a:latin typeface="+mj-lt"/>
              </a:rPr>
              <a:t> and served as one of the main technical drivers, functioning as a reliable data backend for most of the demos and prototypes.</a:t>
            </a:r>
          </a:p>
          <a:p>
            <a:pPr marL="171450" lvl="0" indent="-171450" algn="l" rtl="0">
              <a:spcBef>
                <a:spcPts val="0"/>
              </a:spcBef>
              <a:spcAft>
                <a:spcPts val="0"/>
              </a:spcAft>
              <a:buFont typeface="Arial" panose="020B0604020202020204" pitchFamily="34" charset="0"/>
              <a:buChar char="•"/>
            </a:pPr>
            <a:r>
              <a:rPr lang="en-US" b="1" i="0" dirty="0">
                <a:latin typeface="+mj-lt"/>
              </a:rPr>
              <a:t>Smart Maintenance</a:t>
            </a:r>
            <a:br>
              <a:rPr lang="en-US" sz="1200" b="1" i="0" dirty="0">
                <a:solidFill>
                  <a:schemeClr val="dk1"/>
                </a:solidFill>
                <a:effectLst/>
                <a:latin typeface="+mj-lt"/>
                <a:cs typeface="Arial"/>
              </a:rPr>
            </a:br>
            <a:r>
              <a:rPr lang="en-US" sz="1200" b="0" i="0" dirty="0">
                <a:solidFill>
                  <a:srgbClr val="C0C1C2"/>
                </a:solidFill>
                <a:effectLst/>
                <a:latin typeface="+mj-lt"/>
                <a:ea typeface="Arial" panose="020B0604020202020204" pitchFamily="34" charset="0"/>
                <a:cs typeface="Arial" panose="020B0604020202020204" pitchFamily="34" charset="0"/>
              </a:rPr>
              <a:t>Research project in the context of Industry 4.0 &amp; predictive maintenance in collaboration with Flanders Make. </a:t>
            </a:r>
            <a:br>
              <a:rPr lang="en-US" sz="1200" b="0" i="0" dirty="0">
                <a:solidFill>
                  <a:srgbClr val="C0C1C2"/>
                </a:solidFill>
                <a:effectLst/>
                <a:latin typeface="+mj-lt"/>
                <a:ea typeface="Arial" panose="020B0604020202020204" pitchFamily="34" charset="0"/>
                <a:cs typeface="Arial" panose="020B0604020202020204" pitchFamily="34" charset="0"/>
              </a:rPr>
            </a:br>
            <a:r>
              <a:rPr lang="en-US" sz="1200" b="0" i="0" dirty="0">
                <a:solidFill>
                  <a:srgbClr val="C0C1C2"/>
                </a:solidFill>
                <a:effectLst/>
                <a:latin typeface="+mj-lt"/>
                <a:ea typeface="Arial" panose="020B0604020202020204" pitchFamily="34" charset="0"/>
                <a:cs typeface="Arial" panose="020B0604020202020204" pitchFamily="34" charset="0"/>
              </a:rPr>
              <a:t>Obelisk was used as a platform for capturing high volumes of sensor data produced during lab experiments with actual hardware testbenches that would run tests on large mechanical components like large ball bearings.</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1" i="0" dirty="0" err="1">
                <a:solidFill>
                  <a:srgbClr val="C0C1C2"/>
                </a:solidFill>
                <a:effectLst/>
                <a:latin typeface="+mj-lt"/>
                <a:cs typeface="Arial" panose="020B0604020202020204" pitchFamily="34" charset="0"/>
              </a:rPr>
              <a:t>mBrain</a:t>
            </a:r>
            <a:br>
              <a:rPr lang="en-US" sz="1200" b="0" i="0" dirty="0">
                <a:solidFill>
                  <a:srgbClr val="C0C1C2"/>
                </a:solidFill>
                <a:effectLst/>
                <a:latin typeface="+mj-lt"/>
                <a:cs typeface="Arial" panose="020B0604020202020204" pitchFamily="34" charset="0"/>
              </a:rPr>
            </a:br>
            <a:r>
              <a:rPr lang="en-US" sz="1200" b="0" i="0" dirty="0">
                <a:solidFill>
                  <a:srgbClr val="C0C1C2"/>
                </a:solidFill>
                <a:effectLst/>
                <a:latin typeface="+mj-lt"/>
                <a:ea typeface="Arial" panose="020B0604020202020204" pitchFamily="34" charset="0"/>
                <a:cs typeface="Arial" panose="020B0604020202020204" pitchFamily="34" charset="0"/>
              </a:rPr>
              <a:t>Context-aware health monitoring: application of ML algorithms to assess the activities, sleep and emotional state of the user based on physiological collected data through wearables. </a:t>
            </a:r>
            <a:br>
              <a:rPr lang="en-US" sz="1200" b="0" i="0" dirty="0">
                <a:solidFill>
                  <a:srgbClr val="C0C1C2"/>
                </a:solidFill>
                <a:effectLst/>
                <a:latin typeface="+mj-lt"/>
                <a:ea typeface="Arial" panose="020B0604020202020204" pitchFamily="34" charset="0"/>
                <a:cs typeface="Arial" panose="020B0604020202020204" pitchFamily="34" charset="0"/>
              </a:rPr>
            </a:br>
            <a:r>
              <a:rPr lang="en-US" sz="1200" b="0" i="0" dirty="0">
                <a:solidFill>
                  <a:srgbClr val="C0C1C2"/>
                </a:solidFill>
                <a:effectLst/>
                <a:latin typeface="+mj-lt"/>
                <a:ea typeface="Arial" panose="020B0604020202020204" pitchFamily="34" charset="0"/>
                <a:cs typeface="Arial" panose="020B0604020202020204" pitchFamily="34" charset="0"/>
              </a:rPr>
              <a:t>Obelisk is deployed to handle the large volumes of data produced by these wearables and to deal with the irregular connectivity intervals, resulting in bursty traffic and unpredictable loads on the infrastructure.</a:t>
            </a:r>
            <a:endParaRPr lang="en-US" dirty="0">
              <a:effectLst/>
              <a:latin typeface="+mj-lt"/>
            </a:endParaRPr>
          </a:p>
          <a:p>
            <a:pPr marL="0" lvl="0" indent="0" algn="l" rtl="0">
              <a:spcBef>
                <a:spcPts val="0"/>
              </a:spcBef>
              <a:spcAft>
                <a:spcPts val="0"/>
              </a:spcAft>
              <a:buFont typeface="Arial" panose="020B0604020202020204" pitchFamily="34" charset="0"/>
              <a:buNone/>
            </a:pPr>
            <a:endParaRPr lang="en-US" b="1" i="0" dirty="0">
              <a:latin typeface="+mj-lt"/>
            </a:endParaRPr>
          </a:p>
          <a:p>
            <a:pPr marL="0" lvl="0" indent="0" algn="l" rtl="0">
              <a:spcBef>
                <a:spcPts val="0"/>
              </a:spcBef>
              <a:spcAft>
                <a:spcPts val="0"/>
              </a:spcAft>
              <a:buFont typeface="Arial" panose="020B0604020202020204" pitchFamily="34" charset="0"/>
              <a:buNone/>
            </a:pPr>
            <a:r>
              <a:rPr lang="en-US" b="0" i="1" dirty="0">
                <a:latin typeface="+mj-lt"/>
              </a:rPr>
              <a:t>These first 3 projects have been defining projects for Obelisk. City of Things lay the basis, Smart Maintenance’s and </a:t>
            </a:r>
            <a:r>
              <a:rPr lang="en-US" b="0" i="1" dirty="0" err="1">
                <a:latin typeface="+mj-lt"/>
              </a:rPr>
              <a:t>mBrain’s</a:t>
            </a:r>
            <a:r>
              <a:rPr lang="en-US" b="0" i="1" dirty="0">
                <a:latin typeface="+mj-lt"/>
              </a:rPr>
              <a:t> requirements pushed beyond what was possible at the time and required us to improved, adapt and re-engineer parts of the platform to be even more scalable and accept larger bursts and higher throughputs.</a:t>
            </a:r>
          </a:p>
          <a:p>
            <a:pPr marL="0" lvl="0" indent="0" algn="l" rtl="0">
              <a:spcBef>
                <a:spcPts val="0"/>
              </a:spcBef>
              <a:spcAft>
                <a:spcPts val="0"/>
              </a:spcAft>
              <a:buFont typeface="Arial" panose="020B0604020202020204" pitchFamily="34" charset="0"/>
              <a:buNone/>
            </a:pPr>
            <a:endParaRPr lang="en-US" b="0" i="1" dirty="0">
              <a:latin typeface="+mj-lt"/>
            </a:endParaRPr>
          </a:p>
          <a:p>
            <a:pPr marL="0" lvl="0" indent="0" algn="l" rtl="0">
              <a:spcBef>
                <a:spcPts val="0"/>
              </a:spcBef>
              <a:spcAft>
                <a:spcPts val="0"/>
              </a:spcAft>
              <a:buFont typeface="Arial" panose="020B0604020202020204" pitchFamily="34" charset="0"/>
              <a:buNone/>
            </a:pPr>
            <a:r>
              <a:rPr lang="en-US" b="1" i="0" dirty="0">
                <a:latin typeface="+mj-lt"/>
              </a:rPr>
              <a:t>Other projects</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b="1" i="0" dirty="0" err="1">
                <a:latin typeface="+mj-lt"/>
              </a:rPr>
              <a:t>PortForward</a:t>
            </a:r>
            <a:br>
              <a:rPr lang="en-US" b="1" i="0" dirty="0">
                <a:latin typeface="+mj-lt"/>
              </a:rPr>
            </a:br>
            <a:r>
              <a:rPr lang="en-US" b="0" i="0" dirty="0">
                <a:latin typeface="+mj-lt"/>
              </a:rPr>
              <a:t>The project was set up to research a s</a:t>
            </a:r>
            <a:r>
              <a:rPr lang="en-US" sz="1200" b="0" i="0" dirty="0">
                <a:solidFill>
                  <a:srgbClr val="C0C1C2"/>
                </a:solidFill>
                <a:effectLst/>
                <a:latin typeface="+mj-lt"/>
                <a:ea typeface="Arial" panose="020B0604020202020204" pitchFamily="34" charset="0"/>
                <a:cs typeface="Arial" panose="020B0604020202020204" pitchFamily="34" charset="0"/>
              </a:rPr>
              <a:t>ustainable ecosystem for the European Port of the Future. </a:t>
            </a:r>
            <a:br>
              <a:rPr lang="en-US" sz="1200" b="0" i="0" dirty="0">
                <a:solidFill>
                  <a:srgbClr val="C0C1C2"/>
                </a:solidFill>
                <a:effectLst/>
                <a:latin typeface="+mj-lt"/>
                <a:ea typeface="Arial" panose="020B0604020202020204" pitchFamily="34" charset="0"/>
                <a:cs typeface="Arial" panose="020B0604020202020204" pitchFamily="34" charset="0"/>
              </a:rPr>
            </a:br>
            <a:r>
              <a:rPr lang="en-US" sz="1200" b="0" i="0" dirty="0">
                <a:solidFill>
                  <a:srgbClr val="C0C1C2"/>
                </a:solidFill>
                <a:effectLst/>
                <a:latin typeface="+mj-lt"/>
                <a:ea typeface="Arial" panose="020B0604020202020204" pitchFamily="34" charset="0"/>
                <a:cs typeface="Arial" panose="020B0604020202020204" pitchFamily="34" charset="0"/>
              </a:rPr>
              <a:t>Obelisk was used to built a multi-tenant interoperability layer (PoC) for sharing data in a Smart Harbor context.</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1" i="0" dirty="0" err="1">
                <a:solidFill>
                  <a:srgbClr val="C0C1C2"/>
                </a:solidFill>
                <a:effectLst/>
                <a:latin typeface="+mj-lt"/>
                <a:cs typeface="Arial" panose="020B0604020202020204" pitchFamily="34" charset="0"/>
              </a:rPr>
              <a:t>IDLab</a:t>
            </a:r>
            <a:r>
              <a:rPr lang="en-US" sz="1200" b="1" i="0" dirty="0">
                <a:solidFill>
                  <a:srgbClr val="C0C1C2"/>
                </a:solidFill>
                <a:effectLst/>
                <a:latin typeface="+mj-lt"/>
                <a:cs typeface="Arial" panose="020B0604020202020204" pitchFamily="34" charset="0"/>
              </a:rPr>
              <a:t> testbed infrastructure (also known as iLab.t)</a:t>
            </a:r>
            <a:br>
              <a:rPr lang="en-US" sz="1200" b="1" i="0" dirty="0">
                <a:solidFill>
                  <a:srgbClr val="C0C1C2"/>
                </a:solidFill>
                <a:effectLst/>
                <a:latin typeface="+mj-lt"/>
                <a:cs typeface="Arial" panose="020B0604020202020204" pitchFamily="34" charset="0"/>
              </a:rPr>
            </a:br>
            <a:r>
              <a:rPr lang="en-US" sz="1200" b="0" i="0" dirty="0" err="1">
                <a:solidFill>
                  <a:srgbClr val="C0C1C2"/>
                </a:solidFill>
                <a:effectLst/>
                <a:latin typeface="+mj-lt"/>
                <a:cs typeface="Arial" panose="020B0604020202020204" pitchFamily="34" charset="0"/>
              </a:rPr>
              <a:t>HomeLab</a:t>
            </a:r>
            <a:r>
              <a:rPr lang="en-US" sz="1200" b="0" i="0" dirty="0">
                <a:solidFill>
                  <a:srgbClr val="C0C1C2"/>
                </a:solidFill>
                <a:effectLst/>
                <a:latin typeface="+mj-lt"/>
                <a:cs typeface="Arial" panose="020B0604020202020204" pitchFamily="34" charset="0"/>
              </a:rPr>
              <a:t> and </a:t>
            </a:r>
            <a:r>
              <a:rPr lang="en-US" sz="1200" b="0" i="0" dirty="0" err="1">
                <a:solidFill>
                  <a:srgbClr val="C0C1C2"/>
                </a:solidFill>
                <a:effectLst/>
                <a:latin typeface="+mj-lt"/>
                <a:cs typeface="Arial" panose="020B0604020202020204" pitchFamily="34" charset="0"/>
              </a:rPr>
              <a:t>OfficeLab</a:t>
            </a:r>
            <a:r>
              <a:rPr lang="en-US" sz="1200" b="0" i="0" dirty="0">
                <a:solidFill>
                  <a:srgbClr val="C0C1C2"/>
                </a:solidFill>
                <a:effectLst/>
                <a:latin typeface="+mj-lt"/>
                <a:cs typeface="Arial" panose="020B0604020202020204" pitchFamily="34" charset="0"/>
              </a:rPr>
              <a:t>: Both labs are fitted with many different sensors that constantly capture data and send it to Obelisk. Companies can then use these environments for a limited time and conduct experiments, after which they have </a:t>
            </a:r>
            <a:r>
              <a:rPr lang="en-US" sz="1200" b="0" i="0" dirty="0" err="1">
                <a:solidFill>
                  <a:srgbClr val="C0C1C2"/>
                </a:solidFill>
                <a:effectLst/>
                <a:latin typeface="+mj-lt"/>
                <a:cs typeface="Arial" panose="020B0604020202020204" pitchFamily="34" charset="0"/>
              </a:rPr>
              <a:t>queryable</a:t>
            </a:r>
            <a:r>
              <a:rPr lang="en-US" sz="1200" b="0" i="0" dirty="0">
                <a:solidFill>
                  <a:srgbClr val="C0C1C2"/>
                </a:solidFill>
                <a:effectLst/>
                <a:latin typeface="+mj-lt"/>
                <a:cs typeface="Arial" panose="020B0604020202020204" pitchFamily="34" charset="0"/>
              </a:rPr>
              <a:t> data in Obelisk that they can use as they see fit.</a:t>
            </a:r>
            <a:endParaRPr lang="en-US" b="1" i="0" dirty="0">
              <a:latin typeface="+mj-lt"/>
            </a:endParaRPr>
          </a:p>
        </p:txBody>
      </p:sp>
      <p:sp>
        <p:nvSpPr>
          <p:cNvPr id="284" name="Google Shape;28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2217027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3" name="Google Shape;28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i="0" dirty="0"/>
              <a:t>Obelisk is built with many different services, they are exposed through one common API gateway. </a:t>
            </a:r>
          </a:p>
          <a:p>
            <a:pPr marL="0" lvl="0" indent="0" algn="l" rtl="0">
              <a:lnSpc>
                <a:spcPct val="100000"/>
              </a:lnSpc>
              <a:spcBef>
                <a:spcPts val="0"/>
              </a:spcBef>
              <a:spcAft>
                <a:spcPts val="0"/>
              </a:spcAft>
              <a:buSzPts val="1400"/>
              <a:buNone/>
            </a:pPr>
            <a:endParaRPr lang="en-US" i="0" dirty="0"/>
          </a:p>
          <a:p>
            <a:pPr marL="0" lvl="0" indent="0" algn="l" rtl="0">
              <a:lnSpc>
                <a:spcPct val="100000"/>
              </a:lnSpc>
              <a:spcBef>
                <a:spcPts val="0"/>
              </a:spcBef>
              <a:spcAft>
                <a:spcPts val="0"/>
              </a:spcAft>
              <a:buSzPts val="1400"/>
              <a:buNone/>
            </a:pPr>
            <a:r>
              <a:rPr lang="en-US" i="0" dirty="0"/>
              <a:t>The arrows represent the flow of data. The simplest way would be to follow the whole path of data going in and back out.</a:t>
            </a:r>
          </a:p>
          <a:p>
            <a:pPr marL="0" lvl="0" indent="0" algn="l" rtl="0">
              <a:lnSpc>
                <a:spcPct val="100000"/>
              </a:lnSpc>
              <a:spcBef>
                <a:spcPts val="0"/>
              </a:spcBef>
              <a:spcAft>
                <a:spcPts val="0"/>
              </a:spcAft>
              <a:buSzPts val="1400"/>
              <a:buNone/>
            </a:pPr>
            <a:endParaRPr lang="en-US" i="1" dirty="0"/>
          </a:p>
          <a:p>
            <a:pPr marL="0" lvl="0" indent="0" algn="l" rtl="0">
              <a:lnSpc>
                <a:spcPct val="100000"/>
              </a:lnSpc>
              <a:spcBef>
                <a:spcPts val="0"/>
              </a:spcBef>
              <a:spcAft>
                <a:spcPts val="0"/>
              </a:spcAft>
              <a:buSzPts val="1400"/>
              <a:buNone/>
            </a:pPr>
            <a:r>
              <a:rPr lang="en-US" b="1" i="0" dirty="0"/>
              <a:t>Ingest Service</a:t>
            </a:r>
          </a:p>
          <a:p>
            <a:pPr marL="0" lvl="0" indent="0" algn="l" rtl="0">
              <a:lnSpc>
                <a:spcPct val="100000"/>
              </a:lnSpc>
              <a:spcBef>
                <a:spcPts val="0"/>
              </a:spcBef>
              <a:spcAft>
                <a:spcPts val="0"/>
              </a:spcAft>
              <a:buSzPts val="1400"/>
              <a:buNone/>
            </a:pPr>
            <a:r>
              <a:rPr lang="en-US" b="0" i="0" dirty="0"/>
              <a:t>When Ingesting data: the HTTP API is used and data thus comes in through the API Gateway after which it reaches the Ingest Service. A few things happen here:</a:t>
            </a:r>
          </a:p>
          <a:p>
            <a:pPr marL="171450" lvl="0" indent="-171450" algn="l" rtl="0">
              <a:lnSpc>
                <a:spcPct val="100000"/>
              </a:lnSpc>
              <a:spcBef>
                <a:spcPts val="0"/>
              </a:spcBef>
              <a:spcAft>
                <a:spcPts val="0"/>
              </a:spcAft>
              <a:buSzPts val="1400"/>
              <a:buFont typeface="Arial" panose="020B0604020202020204" pitchFamily="34" charset="0"/>
              <a:buChar char="•"/>
            </a:pPr>
            <a:r>
              <a:rPr lang="en-US" b="0" i="0" dirty="0"/>
              <a:t>Authorization check: uses the Access Control Service to check if sending party is authorized to ingest data to the given dataset.</a:t>
            </a:r>
          </a:p>
          <a:p>
            <a:pPr marL="171450" lvl="0" indent="-171450" algn="l" rtl="0">
              <a:lnSpc>
                <a:spcPct val="100000"/>
              </a:lnSpc>
              <a:spcBef>
                <a:spcPts val="0"/>
              </a:spcBef>
              <a:spcAft>
                <a:spcPts val="0"/>
              </a:spcAft>
              <a:buSzPts val="1400"/>
              <a:buFont typeface="Arial" panose="020B0604020202020204" pitchFamily="34" charset="0"/>
              <a:buChar char="•"/>
            </a:pPr>
            <a:r>
              <a:rPr lang="en-US" b="0" i="0" dirty="0"/>
              <a:t>An array of data events is received: </a:t>
            </a:r>
          </a:p>
          <a:p>
            <a:pPr marL="628650" lvl="1" indent="-171450" algn="l" rtl="0">
              <a:lnSpc>
                <a:spcPct val="100000"/>
              </a:lnSpc>
              <a:spcBef>
                <a:spcPts val="0"/>
              </a:spcBef>
              <a:spcAft>
                <a:spcPts val="0"/>
              </a:spcAft>
              <a:buSzPts val="1400"/>
              <a:buFont typeface="Arial" panose="020B0604020202020204" pitchFamily="34" charset="0"/>
              <a:buChar char="•"/>
            </a:pPr>
            <a:r>
              <a:rPr lang="en-US" b="0" i="0" dirty="0"/>
              <a:t>Each event is (partially ) validated: e.g. correctly formatted timestamp </a:t>
            </a:r>
            <a:r>
              <a:rPr lang="en-US" b="0" i="0" dirty="0" err="1"/>
              <a:t>etc</a:t>
            </a:r>
            <a:endParaRPr lang="en-US" b="0" i="0" dirty="0"/>
          </a:p>
          <a:p>
            <a:pPr marL="628650" lvl="1" indent="-171450" algn="l" rtl="0">
              <a:lnSpc>
                <a:spcPct val="100000"/>
              </a:lnSpc>
              <a:spcBef>
                <a:spcPts val="0"/>
              </a:spcBef>
              <a:spcAft>
                <a:spcPts val="0"/>
              </a:spcAft>
              <a:buSzPts val="1400"/>
              <a:buFont typeface="Arial" panose="020B0604020202020204" pitchFamily="34" charset="0"/>
              <a:buChar char="•"/>
            </a:pPr>
            <a:r>
              <a:rPr lang="en-US" b="0" i="0" dirty="0"/>
              <a:t>Each event is posted on the message queue (in parallel)</a:t>
            </a:r>
          </a:p>
          <a:p>
            <a:pPr marL="0" lvl="0" indent="0" algn="l" rtl="0">
              <a:lnSpc>
                <a:spcPct val="100000"/>
              </a:lnSpc>
              <a:spcBef>
                <a:spcPts val="0"/>
              </a:spcBef>
              <a:spcAft>
                <a:spcPts val="0"/>
              </a:spcAft>
              <a:buSzPts val="1400"/>
              <a:buFont typeface="Arial" panose="020B0604020202020204" pitchFamily="34" charset="0"/>
              <a:buNone/>
            </a:pPr>
            <a:endParaRPr lang="en-US" b="0" i="0" dirty="0"/>
          </a:p>
          <a:p>
            <a:pPr marL="0" lvl="0" indent="0" algn="l" rtl="0">
              <a:lnSpc>
                <a:spcPct val="100000"/>
              </a:lnSpc>
              <a:spcBef>
                <a:spcPts val="0"/>
              </a:spcBef>
              <a:spcAft>
                <a:spcPts val="0"/>
              </a:spcAft>
              <a:buSzPts val="1400"/>
              <a:buFont typeface="Arial" panose="020B0604020202020204" pitchFamily="34" charset="0"/>
              <a:buNone/>
            </a:pPr>
            <a:r>
              <a:rPr lang="en-US" b="1" i="0" dirty="0"/>
              <a:t>Message Queue</a:t>
            </a:r>
          </a:p>
          <a:p>
            <a:pPr marL="0" lvl="0" indent="0" algn="l" rtl="0">
              <a:lnSpc>
                <a:spcPct val="100000"/>
              </a:lnSpc>
              <a:spcBef>
                <a:spcPts val="0"/>
              </a:spcBef>
              <a:spcAft>
                <a:spcPts val="0"/>
              </a:spcAft>
              <a:buSzPts val="1400"/>
              <a:buFont typeface="Arial" panose="020B0604020202020204" pitchFamily="34" charset="0"/>
              <a:buNone/>
            </a:pPr>
            <a:r>
              <a:rPr lang="en-US" i="0" dirty="0"/>
              <a:t>The message queue has 2 consumer paths:</a:t>
            </a:r>
          </a:p>
          <a:p>
            <a:pPr marL="171450" lvl="0" indent="-171450" algn="l" rtl="0">
              <a:lnSpc>
                <a:spcPct val="100000"/>
              </a:lnSpc>
              <a:spcBef>
                <a:spcPts val="0"/>
              </a:spcBef>
              <a:spcAft>
                <a:spcPts val="0"/>
              </a:spcAft>
              <a:buSzPts val="1400"/>
              <a:buFont typeface="Arial" panose="020B0604020202020204" pitchFamily="34" charset="0"/>
              <a:buChar char="•"/>
            </a:pPr>
            <a:r>
              <a:rPr lang="en-US" b="1" i="0" dirty="0"/>
              <a:t>Sink Service: </a:t>
            </a:r>
            <a:r>
              <a:rPr lang="en-US" b="0" i="0" dirty="0">
                <a:solidFill>
                  <a:srgbClr val="C0C1C2"/>
                </a:solidFill>
                <a:effectLst/>
                <a:latin typeface="Open Sans" panose="020B0606030504020204" pitchFamily="34" charset="0"/>
              </a:rPr>
              <a:t>This service batches events up to 100K batch size (for increasing </a:t>
            </a:r>
            <a:r>
              <a:rPr lang="en-US" b="0" i="0" dirty="0" err="1">
                <a:solidFill>
                  <a:srgbClr val="C0C1C2"/>
                </a:solidFill>
                <a:effectLst/>
                <a:latin typeface="Open Sans" panose="020B0606030504020204" pitchFamily="34" charset="0"/>
              </a:rPr>
              <a:t>db</a:t>
            </a:r>
            <a:r>
              <a:rPr lang="en-US" b="0" i="0" dirty="0">
                <a:solidFill>
                  <a:srgbClr val="C0C1C2"/>
                </a:solidFill>
                <a:effectLst/>
                <a:latin typeface="Open Sans" panose="020B0606030504020204" pitchFamily="34" charset="0"/>
              </a:rPr>
              <a:t> store operation throughput) or a smaller batch if 2 seconds have passed (to limit latency). These properties are configurable</a:t>
            </a:r>
            <a:br>
              <a:rPr lang="en-US" b="0" i="0" dirty="0">
                <a:solidFill>
                  <a:srgbClr val="C0C1C2"/>
                </a:solidFill>
                <a:effectLst/>
                <a:latin typeface="Open Sans" panose="020B0606030504020204" pitchFamily="34" charset="0"/>
              </a:rPr>
            </a:br>
            <a:r>
              <a:rPr lang="en-US" b="0" i="0" dirty="0">
                <a:solidFill>
                  <a:srgbClr val="C0C1C2"/>
                </a:solidFill>
                <a:effectLst/>
                <a:latin typeface="Open Sans" panose="020B0606030504020204" pitchFamily="34" charset="0"/>
              </a:rPr>
              <a:t>By horizontally scaling the sink-service, throughput can be increased (nr of instances is limited by the Kafka topic partition count)</a:t>
            </a:r>
          </a:p>
          <a:p>
            <a:pPr marL="171450" lvl="0" indent="-171450" algn="l" rtl="0">
              <a:lnSpc>
                <a:spcPct val="100000"/>
              </a:lnSpc>
              <a:spcBef>
                <a:spcPts val="0"/>
              </a:spcBef>
              <a:spcAft>
                <a:spcPts val="0"/>
              </a:spcAft>
              <a:buSzPts val="1400"/>
              <a:buFont typeface="Arial" panose="020B0604020202020204" pitchFamily="34" charset="0"/>
              <a:buChar char="•"/>
            </a:pPr>
            <a:r>
              <a:rPr lang="en-US" b="1" i="0" dirty="0"/>
              <a:t>Streaming Service</a:t>
            </a:r>
            <a:r>
              <a:rPr lang="en-US" b="0" i="0" dirty="0"/>
              <a:t>: This is an outgoing service. Interested parties can subscribe to a dataset’s </a:t>
            </a:r>
            <a:r>
              <a:rPr lang="en-US" b="0" i="0" dirty="0" err="1"/>
              <a:t>datastream</a:t>
            </a:r>
            <a:r>
              <a:rPr lang="en-US" b="0" i="0" dirty="0"/>
              <a:t> through the HTTP API. As you can see, this is a near real-time stream of the data coming in, even before it is stored in the data store.</a:t>
            </a:r>
          </a:p>
          <a:p>
            <a:pPr marL="0" lvl="0" indent="0" algn="l" rtl="0">
              <a:lnSpc>
                <a:spcPct val="100000"/>
              </a:lnSpc>
              <a:spcBef>
                <a:spcPts val="0"/>
              </a:spcBef>
              <a:spcAft>
                <a:spcPts val="0"/>
              </a:spcAft>
              <a:buSzPts val="1400"/>
              <a:buFont typeface="Arial" panose="020B0604020202020204" pitchFamily="34" charset="0"/>
              <a:buNone/>
            </a:pPr>
            <a:endParaRPr lang="en-US" b="0" i="0" dirty="0"/>
          </a:p>
          <a:p>
            <a:pPr marL="0" lvl="0" indent="0" algn="l" rtl="0">
              <a:lnSpc>
                <a:spcPct val="100000"/>
              </a:lnSpc>
              <a:spcBef>
                <a:spcPts val="0"/>
              </a:spcBef>
              <a:spcAft>
                <a:spcPts val="0"/>
              </a:spcAft>
              <a:buSzPts val="1400"/>
              <a:buFont typeface="Arial" panose="020B0604020202020204" pitchFamily="34" charset="0"/>
              <a:buNone/>
            </a:pPr>
            <a:r>
              <a:rPr lang="en-US" b="1" i="0" dirty="0"/>
              <a:t>Query Service</a:t>
            </a:r>
          </a:p>
          <a:p>
            <a:pPr marL="0" lvl="0" indent="0" algn="l" rtl="0">
              <a:lnSpc>
                <a:spcPct val="100000"/>
              </a:lnSpc>
              <a:spcBef>
                <a:spcPts val="0"/>
              </a:spcBef>
              <a:spcAft>
                <a:spcPts val="0"/>
              </a:spcAft>
              <a:buSzPts val="1400"/>
              <a:buFont typeface="Arial" panose="020B0604020202020204" pitchFamily="34" charset="0"/>
              <a:buNone/>
            </a:pPr>
            <a:r>
              <a:rPr lang="en-US" b="0" i="0" dirty="0"/>
              <a:t>Another way to access the data, is through the Query Service. Again using the HTTP API Gateway a request for data will be handled by the Query Service. This will use both the Data store and Metadata Store to find the request data and formulate a response.</a:t>
            </a:r>
          </a:p>
          <a:p>
            <a:pPr marL="0" lvl="0" indent="0" algn="l" rtl="0">
              <a:lnSpc>
                <a:spcPct val="100000"/>
              </a:lnSpc>
              <a:spcBef>
                <a:spcPts val="0"/>
              </a:spcBef>
              <a:spcAft>
                <a:spcPts val="0"/>
              </a:spcAft>
              <a:buSzPts val="1400"/>
              <a:buFont typeface="Arial" panose="020B0604020202020204" pitchFamily="34" charset="0"/>
              <a:buNone/>
            </a:pPr>
            <a:endParaRPr lang="en-US" b="0" i="0" dirty="0"/>
          </a:p>
          <a:p>
            <a:pPr marL="0" lvl="0" indent="0" algn="l" rtl="0">
              <a:lnSpc>
                <a:spcPct val="100000"/>
              </a:lnSpc>
              <a:spcBef>
                <a:spcPts val="0"/>
              </a:spcBef>
              <a:spcAft>
                <a:spcPts val="0"/>
              </a:spcAft>
              <a:buSzPts val="1400"/>
              <a:buFont typeface="Arial" panose="020B0604020202020204" pitchFamily="34" charset="0"/>
              <a:buNone/>
            </a:pPr>
            <a:r>
              <a:rPr lang="en-US" b="1" i="0" dirty="0"/>
              <a:t>Inventory Service</a:t>
            </a:r>
          </a:p>
          <a:p>
            <a:pPr marL="0" lvl="0" indent="0" algn="l" rtl="0">
              <a:lnSpc>
                <a:spcPct val="100000"/>
              </a:lnSpc>
              <a:spcBef>
                <a:spcPts val="0"/>
              </a:spcBef>
              <a:spcAft>
                <a:spcPts val="0"/>
              </a:spcAft>
              <a:buSzPts val="1400"/>
              <a:buFont typeface="Arial" panose="020B0604020202020204" pitchFamily="34" charset="0"/>
              <a:buNone/>
            </a:pPr>
            <a:r>
              <a:rPr lang="en-US" b="0" i="0" dirty="0"/>
              <a:t>All extra information about Datasets, Namespaces, Metrics, </a:t>
            </a:r>
            <a:r>
              <a:rPr lang="en-US" b="0" i="0" dirty="0" err="1"/>
              <a:t>etc</a:t>
            </a:r>
            <a:r>
              <a:rPr lang="en-US" b="0" i="0" dirty="0"/>
              <a:t> is stored in the Metadata store and accessed through the Inventory Service. This metadata is again exposed via the HTTP API Gateway.</a:t>
            </a:r>
          </a:p>
          <a:p>
            <a:pPr marL="0" lvl="0" indent="0" algn="l" rtl="0">
              <a:lnSpc>
                <a:spcPct val="100000"/>
              </a:lnSpc>
              <a:spcBef>
                <a:spcPts val="0"/>
              </a:spcBef>
              <a:spcAft>
                <a:spcPts val="0"/>
              </a:spcAft>
              <a:buSzPts val="1400"/>
              <a:buFont typeface="Arial" panose="020B0604020202020204" pitchFamily="34" charset="0"/>
              <a:buNone/>
            </a:pPr>
            <a:endParaRPr lang="en-US" b="0" i="0" dirty="0"/>
          </a:p>
          <a:p>
            <a:pPr marL="0" lvl="0" indent="0" algn="l" rtl="0">
              <a:lnSpc>
                <a:spcPct val="100000"/>
              </a:lnSpc>
              <a:spcBef>
                <a:spcPts val="0"/>
              </a:spcBef>
              <a:spcAft>
                <a:spcPts val="0"/>
              </a:spcAft>
              <a:buSzPts val="1400"/>
              <a:buFont typeface="Arial" panose="020B0604020202020204" pitchFamily="34" charset="0"/>
              <a:buNone/>
            </a:pPr>
            <a:r>
              <a:rPr lang="en-US" b="1" i="0" dirty="0"/>
              <a:t>Access Control Service</a:t>
            </a:r>
          </a:p>
          <a:p>
            <a:pPr marL="0" lvl="0" indent="0" algn="l" rtl="0">
              <a:lnSpc>
                <a:spcPct val="100000"/>
              </a:lnSpc>
              <a:spcBef>
                <a:spcPts val="0"/>
              </a:spcBef>
              <a:spcAft>
                <a:spcPts val="0"/>
              </a:spcAft>
              <a:buSzPts val="1400"/>
              <a:buFont typeface="Arial" panose="020B0604020202020204" pitchFamily="34" charset="0"/>
              <a:buNone/>
            </a:pPr>
            <a:r>
              <a:rPr lang="en-US" b="0" i="0" dirty="0"/>
              <a:t>This service, as said before will provide the other services with authorization checks on whether or not they can disclose data to the requesting party. This service will make its decisions based on a set of ACL rules.</a:t>
            </a:r>
          </a:p>
          <a:p>
            <a:pPr marL="0" lvl="0" indent="0" algn="l" rtl="0">
              <a:lnSpc>
                <a:spcPct val="100000"/>
              </a:lnSpc>
              <a:spcBef>
                <a:spcPts val="0"/>
              </a:spcBef>
              <a:spcAft>
                <a:spcPts val="0"/>
              </a:spcAft>
              <a:buSzPts val="1400"/>
              <a:buFont typeface="Arial" panose="020B0604020202020204" pitchFamily="34" charset="0"/>
              <a:buNone/>
            </a:pPr>
            <a:endParaRPr lang="en-US" b="0" i="0" dirty="0"/>
          </a:p>
          <a:p>
            <a:pPr marL="0" lvl="0" indent="0" algn="l" rtl="0">
              <a:lnSpc>
                <a:spcPct val="100000"/>
              </a:lnSpc>
              <a:spcBef>
                <a:spcPts val="0"/>
              </a:spcBef>
              <a:spcAft>
                <a:spcPts val="0"/>
              </a:spcAft>
              <a:buSzPts val="1400"/>
              <a:buFont typeface="Arial" panose="020B0604020202020204" pitchFamily="34" charset="0"/>
              <a:buNone/>
            </a:pPr>
            <a:r>
              <a:rPr lang="en-US" b="1" i="0" dirty="0"/>
              <a:t>Identity Service</a:t>
            </a:r>
          </a:p>
          <a:p>
            <a:pPr marL="0" lvl="0" indent="0" algn="l" rtl="0">
              <a:lnSpc>
                <a:spcPct val="100000"/>
              </a:lnSpc>
              <a:spcBef>
                <a:spcPts val="0"/>
              </a:spcBef>
              <a:spcAft>
                <a:spcPts val="0"/>
              </a:spcAft>
              <a:buSzPts val="1400"/>
              <a:buFont typeface="Arial" panose="020B0604020202020204" pitchFamily="34" charset="0"/>
              <a:buNone/>
            </a:pPr>
            <a:r>
              <a:rPr lang="en-US" b="0" i="0" dirty="0"/>
              <a:t>This service manages identities required to perform Authentication with the platform.</a:t>
            </a:r>
          </a:p>
          <a:p>
            <a:pPr marL="0" lvl="0" indent="0" algn="l" rtl="0">
              <a:lnSpc>
                <a:spcPct val="100000"/>
              </a:lnSpc>
              <a:spcBef>
                <a:spcPts val="0"/>
              </a:spcBef>
              <a:spcAft>
                <a:spcPts val="0"/>
              </a:spcAft>
              <a:buSzPts val="1400"/>
              <a:buFont typeface="Arial" panose="020B0604020202020204" pitchFamily="34" charset="0"/>
              <a:buNone/>
            </a:pPr>
            <a:endParaRPr lang="en-US" i="1" dirty="0"/>
          </a:p>
          <a:p>
            <a:pPr marL="0" lvl="0" indent="0" algn="l" rtl="0">
              <a:lnSpc>
                <a:spcPct val="100000"/>
              </a:lnSpc>
              <a:spcBef>
                <a:spcPts val="0"/>
              </a:spcBef>
              <a:spcAft>
                <a:spcPts val="0"/>
              </a:spcAft>
              <a:buSzPts val="1400"/>
              <a:buNone/>
            </a:pPr>
            <a:r>
              <a:rPr lang="en-US" i="1" dirty="0"/>
              <a:t>Blue: Data IN</a:t>
            </a:r>
          </a:p>
          <a:p>
            <a:pPr marL="0" lvl="0" indent="0" algn="l" rtl="0">
              <a:lnSpc>
                <a:spcPct val="100000"/>
              </a:lnSpc>
              <a:spcBef>
                <a:spcPts val="0"/>
              </a:spcBef>
              <a:spcAft>
                <a:spcPts val="0"/>
              </a:spcAft>
              <a:buSzPts val="1400"/>
              <a:buNone/>
            </a:pPr>
            <a:r>
              <a:rPr lang="en-US" i="1" dirty="0"/>
              <a:t>Green: Data OUT</a:t>
            </a:r>
          </a:p>
          <a:p>
            <a:pPr marL="0" lvl="0" indent="0" algn="l" rtl="0">
              <a:lnSpc>
                <a:spcPct val="100000"/>
              </a:lnSpc>
              <a:spcBef>
                <a:spcPts val="0"/>
              </a:spcBef>
              <a:spcAft>
                <a:spcPts val="0"/>
              </a:spcAft>
              <a:buSzPts val="1400"/>
              <a:buNone/>
            </a:pPr>
            <a:r>
              <a:rPr lang="en-US" i="1" dirty="0"/>
              <a:t>Orange: Discovery / Inventory Management</a:t>
            </a:r>
          </a:p>
          <a:p>
            <a:pPr marL="0" lvl="0" indent="0" algn="l" rtl="0">
              <a:lnSpc>
                <a:spcPct val="100000"/>
              </a:lnSpc>
              <a:spcBef>
                <a:spcPts val="0"/>
              </a:spcBef>
              <a:spcAft>
                <a:spcPts val="0"/>
              </a:spcAft>
              <a:buSzPts val="1400"/>
              <a:buNone/>
            </a:pPr>
            <a:r>
              <a:rPr lang="en-US" i="1" dirty="0"/>
              <a:t>Yellow: </a:t>
            </a:r>
            <a:r>
              <a:rPr lang="en-US" i="1" dirty="0" err="1"/>
              <a:t>AuthN+Z</a:t>
            </a:r>
            <a:endParaRPr lang="en-US" i="1" dirty="0"/>
          </a:p>
        </p:txBody>
      </p:sp>
      <p:sp>
        <p:nvSpPr>
          <p:cNvPr id="284" name="Google Shape;28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3" name="Google Shape;28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i="0" dirty="0">
                <a:latin typeface="+mn-lt"/>
              </a:rPr>
              <a:t>Notable change from the architecture:</a:t>
            </a:r>
          </a:p>
          <a:p>
            <a:pPr marL="0" lvl="0" indent="0" algn="l" rtl="0">
              <a:lnSpc>
                <a:spcPct val="100000"/>
              </a:lnSpc>
              <a:spcBef>
                <a:spcPts val="0"/>
              </a:spcBef>
              <a:spcAft>
                <a:spcPts val="0"/>
              </a:spcAft>
              <a:buSzPts val="1400"/>
              <a:buNone/>
            </a:pPr>
            <a:endParaRPr lang="en-US" i="0" dirty="0">
              <a:latin typeface="+mn-lt"/>
            </a:endParaRPr>
          </a:p>
          <a:p>
            <a:pPr marL="171450" lvl="0" indent="-171450" algn="l" rtl="0">
              <a:lnSpc>
                <a:spcPct val="100000"/>
              </a:lnSpc>
              <a:spcBef>
                <a:spcPts val="0"/>
              </a:spcBef>
              <a:spcAft>
                <a:spcPts val="0"/>
              </a:spcAft>
              <a:buSzPts val="1400"/>
              <a:buFont typeface="Arial" panose="020B0604020202020204" pitchFamily="34" charset="0"/>
              <a:buChar char="•"/>
            </a:pPr>
            <a:r>
              <a:rPr lang="en-US" i="0" dirty="0">
                <a:latin typeface="+mn-lt"/>
              </a:rPr>
              <a:t>The Metadata Store, ACL Rules and Identity Store are all provided by PostgreSQL, allowing us to keep the dependencies to a minimum.</a:t>
            </a:r>
          </a:p>
          <a:p>
            <a:pPr marL="0" lvl="0" indent="0" algn="l" rtl="0">
              <a:lnSpc>
                <a:spcPct val="100000"/>
              </a:lnSpc>
              <a:spcBef>
                <a:spcPts val="0"/>
              </a:spcBef>
              <a:spcAft>
                <a:spcPts val="0"/>
              </a:spcAft>
              <a:buSzPts val="1400"/>
              <a:buNone/>
            </a:pPr>
            <a:endParaRPr lang="en-US" i="0" dirty="0">
              <a:latin typeface="+mn-lt"/>
            </a:endParaRPr>
          </a:p>
          <a:p>
            <a:pPr marL="0" lvl="0" indent="0" algn="l" rtl="0">
              <a:lnSpc>
                <a:spcPct val="100000"/>
              </a:lnSpc>
              <a:spcBef>
                <a:spcPts val="0"/>
              </a:spcBef>
              <a:spcAft>
                <a:spcPts val="0"/>
              </a:spcAft>
              <a:buSzPts val="1400"/>
              <a:buNone/>
            </a:pPr>
            <a:r>
              <a:rPr lang="en-US" i="0" dirty="0">
                <a:latin typeface="+mn-lt"/>
              </a:rPr>
              <a:t>Other technology choices:</a:t>
            </a:r>
          </a:p>
          <a:p>
            <a:pPr marL="0" lvl="0" indent="0" algn="l" rtl="0">
              <a:lnSpc>
                <a:spcPct val="100000"/>
              </a:lnSpc>
              <a:spcBef>
                <a:spcPts val="0"/>
              </a:spcBef>
              <a:spcAft>
                <a:spcPts val="0"/>
              </a:spcAft>
              <a:buSzPts val="1400"/>
              <a:buNone/>
            </a:pPr>
            <a:endParaRPr lang="en-US" i="0" dirty="0">
              <a:latin typeface="+mn-lt"/>
            </a:endParaRPr>
          </a:p>
          <a:p>
            <a:pPr marL="171450" lvl="0" indent="-171450" algn="l" rtl="0">
              <a:lnSpc>
                <a:spcPct val="100000"/>
              </a:lnSpc>
              <a:spcBef>
                <a:spcPts val="0"/>
              </a:spcBef>
              <a:spcAft>
                <a:spcPts val="0"/>
              </a:spcAft>
              <a:buSzPts val="1400"/>
              <a:buFont typeface="Arial" panose="020B0604020202020204" pitchFamily="34" charset="0"/>
              <a:buChar char="•"/>
            </a:pPr>
            <a:r>
              <a:rPr lang="en-US" b="1" i="0" dirty="0" err="1">
                <a:latin typeface="+mn-lt"/>
              </a:rPr>
              <a:t>Traefik</a:t>
            </a:r>
            <a:r>
              <a:rPr lang="en-US" i="0" dirty="0">
                <a:latin typeface="+mn-lt"/>
              </a:rPr>
              <a:t> as an API Gateway (k8s ingress)</a:t>
            </a:r>
          </a:p>
          <a:p>
            <a:pPr marL="171450" lvl="0" indent="-171450" algn="l" rtl="0">
              <a:lnSpc>
                <a:spcPct val="100000"/>
              </a:lnSpc>
              <a:spcBef>
                <a:spcPts val="0"/>
              </a:spcBef>
              <a:spcAft>
                <a:spcPts val="0"/>
              </a:spcAft>
              <a:buSzPts val="1400"/>
              <a:buFont typeface="Arial" panose="020B0604020202020204" pitchFamily="34" charset="0"/>
              <a:buChar char="•"/>
            </a:pPr>
            <a:r>
              <a:rPr lang="en-US" b="1" i="0" dirty="0">
                <a:latin typeface="+mn-lt"/>
              </a:rPr>
              <a:t>Kafka</a:t>
            </a:r>
            <a:r>
              <a:rPr lang="en-US" i="0" dirty="0">
                <a:latin typeface="+mn-lt"/>
              </a:rPr>
              <a:t> as a message queue implementation</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i="0" dirty="0">
                <a:latin typeface="+mn-lt"/>
              </a:rPr>
              <a:t>The Data store is provided by </a:t>
            </a:r>
            <a:r>
              <a:rPr lang="en-US" b="1" i="0" dirty="0" err="1">
                <a:latin typeface="+mn-lt"/>
              </a:rPr>
              <a:t>ClickHouse</a:t>
            </a:r>
            <a:r>
              <a:rPr lang="en-US" i="0" dirty="0">
                <a:latin typeface="+mn-lt"/>
              </a:rPr>
              <a:t>, which is an OLAP Column store (Online Analytical Processing)</a:t>
            </a:r>
            <a:br>
              <a:rPr lang="en-US" i="0" dirty="0">
                <a:latin typeface="+mn-lt"/>
              </a:rPr>
            </a:br>
            <a:r>
              <a:rPr lang="en-US" b="0" i="0" dirty="0">
                <a:solidFill>
                  <a:srgbClr val="C0C1C2"/>
                </a:solidFill>
                <a:effectLst/>
                <a:highlight>
                  <a:srgbClr val="2F3A50"/>
                </a:highlight>
                <a:latin typeface="Open Sans" panose="020B0606030504020204" pitchFamily="34" charset="0"/>
              </a:rPr>
              <a:t>While </a:t>
            </a:r>
            <a:r>
              <a:rPr lang="en-US" b="0" i="0" dirty="0" err="1">
                <a:solidFill>
                  <a:srgbClr val="C0C1C2"/>
                </a:solidFill>
                <a:effectLst/>
                <a:highlight>
                  <a:srgbClr val="2F3A50"/>
                </a:highlight>
                <a:latin typeface="Open Sans" panose="020B0606030504020204" pitchFamily="34" charset="0"/>
              </a:rPr>
              <a:t>ClickHouse</a:t>
            </a:r>
            <a:r>
              <a:rPr lang="en-US" b="0" i="0" dirty="0">
                <a:solidFill>
                  <a:srgbClr val="C0C1C2"/>
                </a:solidFill>
                <a:effectLst/>
                <a:highlight>
                  <a:srgbClr val="2F3A50"/>
                </a:highlight>
                <a:latin typeface="Open Sans" panose="020B0606030504020204" pitchFamily="34" charset="0"/>
              </a:rPr>
              <a:t> is a general purpose OLAP store, careful consideration was put into the schema design for Obelisk with various optimizations for dealing with timeseries (e.g. index selection, compression codecs).</a:t>
            </a:r>
            <a:endParaRPr lang="en-US" b="0" i="0" dirty="0">
              <a:solidFill>
                <a:srgbClr val="FFFFFF"/>
              </a:solidFill>
              <a:effectLst/>
              <a:highlight>
                <a:srgbClr val="1E212A"/>
              </a:highlight>
              <a:latin typeface="+mn-lt"/>
            </a:endParaRPr>
          </a:p>
          <a:p>
            <a:pPr marL="171450" lvl="0" indent="-171450" algn="l" rtl="0">
              <a:lnSpc>
                <a:spcPct val="100000"/>
              </a:lnSpc>
              <a:spcBef>
                <a:spcPts val="0"/>
              </a:spcBef>
              <a:spcAft>
                <a:spcPts val="0"/>
              </a:spcAft>
              <a:buSzPts val="1400"/>
              <a:buFont typeface="Arial" panose="020B0604020202020204" pitchFamily="34" charset="0"/>
              <a:buChar char="•"/>
            </a:pPr>
            <a:r>
              <a:rPr lang="en-US" b="1" i="0" dirty="0" err="1">
                <a:latin typeface="+mn-lt"/>
              </a:rPr>
              <a:t>OpenFGA</a:t>
            </a:r>
            <a:r>
              <a:rPr lang="en-US" i="0" dirty="0">
                <a:latin typeface="+mn-lt"/>
              </a:rPr>
              <a:t> as an Access Control Service</a:t>
            </a:r>
            <a:br>
              <a:rPr lang="en-US" i="0" dirty="0">
                <a:latin typeface="+mn-lt"/>
              </a:rPr>
            </a:br>
            <a:r>
              <a:rPr lang="nl-BE" b="0" i="1" dirty="0" err="1">
                <a:solidFill>
                  <a:srgbClr val="FFFFFF"/>
                </a:solidFill>
                <a:effectLst/>
                <a:highlight>
                  <a:srgbClr val="272B33"/>
                </a:highlight>
                <a:latin typeface="+mn-lt"/>
              </a:rPr>
              <a:t>Relationship-based</a:t>
            </a:r>
            <a:r>
              <a:rPr lang="nl-BE" b="0" i="1" dirty="0">
                <a:solidFill>
                  <a:srgbClr val="FFFFFF"/>
                </a:solidFill>
                <a:effectLst/>
                <a:highlight>
                  <a:srgbClr val="272B33"/>
                </a:highlight>
                <a:latin typeface="+mn-lt"/>
              </a:rPr>
              <a:t> access control. </a:t>
            </a:r>
            <a:r>
              <a:rPr lang="en-US" i="0" dirty="0">
                <a:latin typeface="+mn-lt"/>
              </a:rPr>
              <a:t>Implementation of the Zanzibar paper by Google. (Zanzibar handles </a:t>
            </a:r>
            <a:r>
              <a:rPr lang="en-US" b="0" i="0" dirty="0">
                <a:solidFill>
                  <a:srgbClr val="FFFFFF"/>
                </a:solidFill>
                <a:effectLst/>
                <a:highlight>
                  <a:srgbClr val="1E212A"/>
                </a:highlight>
                <a:latin typeface="+mn-lt"/>
              </a:rPr>
              <a:t>authorization for YouTube, Drive, Google Cloud and all of Google's other products)</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b="1" i="0" dirty="0" err="1">
                <a:solidFill>
                  <a:srgbClr val="FFFFFF"/>
                </a:solidFill>
                <a:effectLst/>
                <a:highlight>
                  <a:srgbClr val="1E212A"/>
                </a:highlight>
                <a:latin typeface="+mn-lt"/>
              </a:rPr>
              <a:t>Keycloak</a:t>
            </a:r>
            <a:r>
              <a:rPr lang="en-US" b="0" i="0" dirty="0">
                <a:solidFill>
                  <a:srgbClr val="FFFFFF"/>
                </a:solidFill>
                <a:effectLst/>
                <a:highlight>
                  <a:srgbClr val="1E212A"/>
                </a:highlight>
                <a:latin typeface="+mn-lt"/>
              </a:rPr>
              <a:t> as identity service</a:t>
            </a:r>
            <a:br>
              <a:rPr lang="en-US" b="0" i="0" dirty="0">
                <a:solidFill>
                  <a:srgbClr val="FFFFFF"/>
                </a:solidFill>
                <a:effectLst/>
                <a:highlight>
                  <a:srgbClr val="1E212A"/>
                </a:highlight>
                <a:latin typeface="+mn-lt"/>
              </a:rPr>
            </a:br>
            <a:r>
              <a:rPr lang="en-US" b="0" i="0" dirty="0">
                <a:solidFill>
                  <a:srgbClr val="212529"/>
                </a:solidFill>
                <a:effectLst/>
                <a:highlight>
                  <a:srgbClr val="F8F9FA"/>
                </a:highlight>
                <a:latin typeface="+mn-lt"/>
              </a:rPr>
              <a:t>Open Source Identity and Access Management solution, originally develop by Red Hat. It is well maintained, follows latest security recommendations and specifications. Allows us to leaves security to the experts..</a:t>
            </a:r>
            <a:endParaRPr lang="en-US" i="0" dirty="0">
              <a:latin typeface="+mn-lt"/>
            </a:endParaRPr>
          </a:p>
          <a:p>
            <a:pPr marL="0" lvl="0" indent="0" algn="l" rtl="0">
              <a:lnSpc>
                <a:spcPct val="100000"/>
              </a:lnSpc>
              <a:spcBef>
                <a:spcPts val="0"/>
              </a:spcBef>
              <a:spcAft>
                <a:spcPts val="0"/>
              </a:spcAft>
              <a:buSzPts val="1400"/>
              <a:buNone/>
            </a:pPr>
            <a:endParaRPr lang="en-US" i="0" dirty="0">
              <a:latin typeface="+mn-lt"/>
            </a:endParaRPr>
          </a:p>
          <a:p>
            <a:pPr marL="0" lvl="0" indent="0" algn="l" rtl="0">
              <a:lnSpc>
                <a:spcPct val="100000"/>
              </a:lnSpc>
              <a:spcBef>
                <a:spcPts val="0"/>
              </a:spcBef>
              <a:spcAft>
                <a:spcPts val="0"/>
              </a:spcAft>
              <a:buSzPts val="1400"/>
              <a:buNone/>
            </a:pPr>
            <a:endParaRPr lang="en-US" i="0" dirty="0">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i="0" dirty="0">
                <a:latin typeface="+mn-lt"/>
              </a:rPr>
              <a:t>Obelisk Services are developed with </a:t>
            </a:r>
            <a:r>
              <a:rPr lang="en-US" i="0" dirty="0" err="1">
                <a:latin typeface="+mn-lt"/>
              </a:rPr>
              <a:t>Quarkus</a:t>
            </a:r>
            <a:r>
              <a:rPr lang="en-US" i="0" dirty="0">
                <a:latin typeface="+mn-lt"/>
              </a:rPr>
              <a:t> and are all JVM-based.</a:t>
            </a:r>
          </a:p>
          <a:p>
            <a:pPr marL="0" lvl="0" indent="0" algn="l" rtl="0">
              <a:lnSpc>
                <a:spcPct val="100000"/>
              </a:lnSpc>
              <a:spcBef>
                <a:spcPts val="0"/>
              </a:spcBef>
              <a:spcAft>
                <a:spcPts val="0"/>
              </a:spcAft>
              <a:buSzPts val="1400"/>
              <a:buNone/>
            </a:pPr>
            <a:endParaRPr lang="en-US" i="0" dirty="0">
              <a:latin typeface="+mn-lt"/>
            </a:endParaRPr>
          </a:p>
        </p:txBody>
      </p:sp>
      <p:sp>
        <p:nvSpPr>
          <p:cNvPr id="284" name="Google Shape;28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extLst>
      <p:ext uri="{BB962C8B-B14F-4D97-AF65-F5344CB8AC3E}">
        <p14:creationId xmlns:p14="http://schemas.microsoft.com/office/powerpoint/2010/main" val="3232467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latin typeface="+mn-lt"/>
              </a:rPr>
              <a:t>Obelisk is built with a </a:t>
            </a:r>
            <a:r>
              <a:rPr lang="en-US" dirty="0" err="1">
                <a:latin typeface="+mn-lt"/>
              </a:rPr>
              <a:t>CloudNative</a:t>
            </a:r>
            <a:r>
              <a:rPr lang="en-US" dirty="0">
                <a:latin typeface="+mn-lt"/>
              </a:rPr>
              <a:t> first approach:</a:t>
            </a:r>
          </a:p>
          <a:p>
            <a:pPr marL="0" lvl="0" indent="0" algn="l" rtl="0">
              <a:spcBef>
                <a:spcPts val="0"/>
              </a:spcBef>
              <a:spcAft>
                <a:spcPts val="0"/>
              </a:spcAft>
              <a:buNone/>
            </a:pPr>
            <a:endParaRPr lang="en-US" dirty="0">
              <a:latin typeface="+mn-lt"/>
            </a:endParaRPr>
          </a:p>
          <a:p>
            <a:pPr marL="171450" lvl="0" indent="-171450" algn="l" rtl="0">
              <a:spcBef>
                <a:spcPts val="0"/>
              </a:spcBef>
              <a:spcAft>
                <a:spcPts val="0"/>
              </a:spcAft>
              <a:buFont typeface="Arial" panose="020B0604020202020204" pitchFamily="34" charset="0"/>
              <a:buChar char="•"/>
            </a:pPr>
            <a:r>
              <a:rPr lang="en-US" b="1" dirty="0">
                <a:latin typeface="+mn-lt"/>
              </a:rPr>
              <a:t>Existing technologies</a:t>
            </a:r>
            <a:r>
              <a:rPr lang="en-US" dirty="0">
                <a:latin typeface="+mn-lt"/>
              </a:rPr>
              <a:t> that Obelisk uses are </a:t>
            </a:r>
            <a:r>
              <a:rPr lang="en-US" b="1" dirty="0">
                <a:latin typeface="+mn-lt"/>
              </a:rPr>
              <a:t>all on the CNCF Landscape</a:t>
            </a:r>
          </a:p>
          <a:p>
            <a:pPr marL="171450" lvl="0" indent="-171450" algn="l" rtl="0">
              <a:spcBef>
                <a:spcPts val="0"/>
              </a:spcBef>
              <a:spcAft>
                <a:spcPts val="0"/>
              </a:spcAft>
              <a:buFont typeface="Arial" panose="020B0604020202020204" pitchFamily="34" charset="0"/>
              <a:buChar char="•"/>
            </a:pPr>
            <a:r>
              <a:rPr lang="en-US" dirty="0">
                <a:latin typeface="+mn-lt"/>
              </a:rPr>
              <a:t>In both </a:t>
            </a:r>
            <a:r>
              <a:rPr lang="en-US" b="1" dirty="0">
                <a:latin typeface="+mn-lt"/>
              </a:rPr>
              <a:t>deployment and operations </a:t>
            </a:r>
            <a:r>
              <a:rPr lang="en-US" dirty="0">
                <a:latin typeface="+mn-lt"/>
              </a:rPr>
              <a:t>we try to </a:t>
            </a:r>
            <a:r>
              <a:rPr lang="en-US" b="1" dirty="0">
                <a:latin typeface="+mn-lt"/>
              </a:rPr>
              <a:t>leverage best practices in cloud</a:t>
            </a:r>
          </a:p>
          <a:p>
            <a:pPr marL="171450" lvl="0" indent="-171450" algn="l" rtl="0">
              <a:spcBef>
                <a:spcPts val="0"/>
              </a:spcBef>
              <a:spcAft>
                <a:spcPts val="0"/>
              </a:spcAft>
              <a:buFont typeface="Arial" panose="020B0604020202020204" pitchFamily="34" charset="0"/>
              <a:buChar char="•"/>
            </a:pPr>
            <a:r>
              <a:rPr lang="en-US" dirty="0">
                <a:latin typeface="+mn-lt"/>
              </a:rPr>
              <a:t>We are using the full range of </a:t>
            </a:r>
            <a:r>
              <a:rPr lang="en-US" b="1" dirty="0">
                <a:latin typeface="+mn-lt"/>
              </a:rPr>
              <a:t>Kubernetes constructs </a:t>
            </a:r>
            <a:r>
              <a:rPr lang="en-US" dirty="0">
                <a:latin typeface="+mn-lt"/>
              </a:rPr>
              <a:t>as much as possible</a:t>
            </a:r>
          </a:p>
          <a:p>
            <a:pPr marL="628650" lvl="1" indent="-171450" algn="l" rtl="0">
              <a:spcBef>
                <a:spcPts val="0"/>
              </a:spcBef>
              <a:spcAft>
                <a:spcPts val="0"/>
              </a:spcAft>
              <a:buFont typeface="Arial" panose="020B0604020202020204" pitchFamily="34" charset="0"/>
              <a:buChar char="•"/>
            </a:pPr>
            <a:r>
              <a:rPr lang="en-US" b="1" dirty="0">
                <a:latin typeface="+mn-lt"/>
              </a:rPr>
              <a:t>Ingress</a:t>
            </a:r>
            <a:r>
              <a:rPr lang="en-US" dirty="0">
                <a:latin typeface="+mn-lt"/>
              </a:rPr>
              <a:t> to divert incoming requests to the proper services, without them needing to be aware of that</a:t>
            </a:r>
          </a:p>
          <a:p>
            <a:pPr marL="628650" lvl="1" indent="-171450" algn="l" rtl="0">
              <a:spcBef>
                <a:spcPts val="0"/>
              </a:spcBef>
              <a:spcAft>
                <a:spcPts val="0"/>
              </a:spcAft>
              <a:buFont typeface="Arial" panose="020B0604020202020204" pitchFamily="34" charset="0"/>
              <a:buChar char="•"/>
            </a:pPr>
            <a:r>
              <a:rPr lang="en-US" b="1" dirty="0">
                <a:latin typeface="+mn-lt"/>
              </a:rPr>
              <a:t>Secrets and </a:t>
            </a:r>
            <a:r>
              <a:rPr lang="en-US" b="1" dirty="0" err="1">
                <a:latin typeface="+mn-lt"/>
              </a:rPr>
              <a:t>ConfigMaps</a:t>
            </a:r>
            <a:r>
              <a:rPr lang="en-US" b="1" dirty="0">
                <a:latin typeface="+mn-lt"/>
              </a:rPr>
              <a:t> </a:t>
            </a:r>
            <a:r>
              <a:rPr lang="en-US" dirty="0">
                <a:latin typeface="+mn-lt"/>
              </a:rPr>
              <a:t>to store sensitive and common configuration</a:t>
            </a:r>
          </a:p>
          <a:p>
            <a:pPr marL="628650" lvl="1" indent="-171450" algn="l" rtl="0">
              <a:spcBef>
                <a:spcPts val="0"/>
              </a:spcBef>
              <a:spcAft>
                <a:spcPts val="0"/>
              </a:spcAft>
              <a:buFont typeface="Arial" panose="020B0604020202020204" pitchFamily="34" charset="0"/>
              <a:buChar char="•"/>
            </a:pPr>
            <a:r>
              <a:rPr lang="en-US" b="1" dirty="0">
                <a:latin typeface="+mn-lt"/>
              </a:rPr>
              <a:t>Readiness and liveness </a:t>
            </a:r>
            <a:r>
              <a:rPr lang="en-US" dirty="0">
                <a:latin typeface="+mn-lt"/>
              </a:rPr>
              <a:t>probes to check the health and lifecycle of all running services</a:t>
            </a:r>
          </a:p>
          <a:p>
            <a:pPr marL="171450" lvl="0" indent="-171450" algn="l" rtl="0">
              <a:spcBef>
                <a:spcPts val="0"/>
              </a:spcBef>
              <a:spcAft>
                <a:spcPts val="0"/>
              </a:spcAft>
              <a:buFont typeface="Arial" panose="020B0604020202020204" pitchFamily="34" charset="0"/>
              <a:buChar char="•"/>
            </a:pPr>
            <a:r>
              <a:rPr lang="en-US" b="1" dirty="0">
                <a:latin typeface="+mn-lt"/>
              </a:rPr>
              <a:t>Obelisk itself </a:t>
            </a:r>
            <a:r>
              <a:rPr lang="en-US" dirty="0">
                <a:latin typeface="+mn-lt"/>
              </a:rPr>
              <a:t>is also developed with these cloud concepts in mind:</a:t>
            </a:r>
          </a:p>
          <a:p>
            <a:pPr marL="628650" lvl="1" indent="-171450" algn="l" rtl="0">
              <a:spcBef>
                <a:spcPts val="0"/>
              </a:spcBef>
              <a:spcAft>
                <a:spcPts val="0"/>
              </a:spcAft>
              <a:buFont typeface="Arial" panose="020B0604020202020204" pitchFamily="34" charset="0"/>
              <a:buChar char="•"/>
            </a:pPr>
            <a:r>
              <a:rPr lang="en-US" dirty="0">
                <a:latin typeface="+mn-lt"/>
              </a:rPr>
              <a:t>Although we have a </a:t>
            </a:r>
            <a:r>
              <a:rPr lang="en-US" dirty="0" err="1">
                <a:latin typeface="+mn-lt"/>
              </a:rPr>
              <a:t>monorepo</a:t>
            </a:r>
            <a:r>
              <a:rPr lang="en-US" dirty="0">
                <a:latin typeface="+mn-lt"/>
              </a:rPr>
              <a:t> (small team), CI/CD pipeline is set up such that we </a:t>
            </a:r>
            <a:r>
              <a:rPr lang="en-US" b="1" dirty="0">
                <a:latin typeface="+mn-lt"/>
              </a:rPr>
              <a:t>deploy into individual microservices</a:t>
            </a:r>
            <a:r>
              <a:rPr lang="en-US" dirty="0">
                <a:latin typeface="+mn-lt"/>
              </a:rPr>
              <a:t>. (while still being able to run a monolith deployment for dev and testing)</a:t>
            </a:r>
          </a:p>
          <a:p>
            <a:pPr marL="628650" lvl="1" indent="-171450" algn="l" rtl="0">
              <a:spcBef>
                <a:spcPts val="0"/>
              </a:spcBef>
              <a:spcAft>
                <a:spcPts val="0"/>
              </a:spcAft>
              <a:buFont typeface="Arial" panose="020B0604020202020204" pitchFamily="34" charset="0"/>
              <a:buChar char="•"/>
            </a:pPr>
            <a:r>
              <a:rPr lang="en-US" b="1" dirty="0">
                <a:latin typeface="+mn-lt"/>
              </a:rPr>
              <a:t>Fail-fast approach</a:t>
            </a:r>
            <a:r>
              <a:rPr lang="en-US" dirty="0">
                <a:latin typeface="+mn-lt"/>
              </a:rPr>
              <a:t>: counting on Kubernetes to bring a new instance of the service up in case of failures</a:t>
            </a:r>
          </a:p>
          <a:p>
            <a:pPr marL="628650" lvl="1" indent="-171450" algn="l" rtl="0">
              <a:spcBef>
                <a:spcPts val="0"/>
              </a:spcBef>
              <a:spcAft>
                <a:spcPts val="0"/>
              </a:spcAft>
              <a:buFont typeface="Arial" panose="020B0604020202020204" pitchFamily="34" charset="0"/>
              <a:buChar char="•"/>
            </a:pPr>
            <a:r>
              <a:rPr lang="en-US" b="1" dirty="0">
                <a:latin typeface="+mn-lt"/>
              </a:rPr>
              <a:t>Independent boot order</a:t>
            </a:r>
            <a:r>
              <a:rPr lang="en-US" dirty="0">
                <a:latin typeface="+mn-lt"/>
              </a:rPr>
              <a:t>: thanks to fail-fast strategy and proper microservice abstraction, we have no boot order issues with many booting services</a:t>
            </a:r>
          </a:p>
          <a:p>
            <a:pPr marL="628650" lvl="1" indent="-171450" algn="l" rtl="0">
              <a:spcBef>
                <a:spcPts val="0"/>
              </a:spcBef>
              <a:spcAft>
                <a:spcPts val="0"/>
              </a:spcAft>
              <a:buFont typeface="Arial" panose="020B0604020202020204" pitchFamily="34" charset="0"/>
              <a:buChar char="•"/>
            </a:pPr>
            <a:endParaRPr lang="en-US" dirty="0">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i="1" dirty="0">
                <a:latin typeface="+mn-lt"/>
              </a:rPr>
              <a:t>CNCF: </a:t>
            </a:r>
            <a:r>
              <a:rPr lang="en-US" b="0" i="1" dirty="0">
                <a:solidFill>
                  <a:srgbClr val="FFFFFF"/>
                </a:solidFill>
                <a:effectLst/>
                <a:highlight>
                  <a:srgbClr val="000000"/>
                </a:highlight>
                <a:latin typeface="+mn-lt"/>
              </a:rPr>
              <a:t>the open source, vendor-neutral hub of </a:t>
            </a:r>
            <a:r>
              <a:rPr lang="en-US" b="1" i="1" dirty="0">
                <a:solidFill>
                  <a:srgbClr val="FFFFFF"/>
                </a:solidFill>
                <a:effectLst/>
                <a:highlight>
                  <a:srgbClr val="000000"/>
                </a:highlight>
                <a:latin typeface="+mn-lt"/>
              </a:rPr>
              <a:t>cloud native computing. </a:t>
            </a:r>
            <a:r>
              <a:rPr lang="en-US" b="0" i="1" dirty="0">
                <a:solidFill>
                  <a:srgbClr val="FFFFFF"/>
                </a:solidFill>
                <a:effectLst/>
                <a:highlight>
                  <a:srgbClr val="000000"/>
                </a:highlight>
                <a:latin typeface="+mn-lt"/>
              </a:rPr>
              <a:t>They gather projects that adhere to the cloud native definition. Which is basically pledging to use best practices in cloud deployment and operation.</a:t>
            </a:r>
            <a:endParaRPr lang="en-US" b="0" i="0" dirty="0">
              <a:solidFill>
                <a:srgbClr val="FFFFFF"/>
              </a:solidFill>
              <a:effectLst/>
              <a:highlight>
                <a:srgbClr val="000000"/>
              </a:highlight>
              <a:latin typeface="+mn-lt"/>
            </a:endParaRPr>
          </a:p>
        </p:txBody>
      </p:sp>
      <p:sp>
        <p:nvSpPr>
          <p:cNvPr id="298" name="Google Shape;29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Google Shape;304;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t>Developer friendliness is key for Obelisk</a:t>
            </a:r>
          </a:p>
          <a:p>
            <a:pPr marL="0" lvl="0" indent="0" algn="l" rtl="0">
              <a:spcBef>
                <a:spcPts val="0"/>
              </a:spcBef>
              <a:spcAft>
                <a:spcPts val="0"/>
              </a:spcAft>
              <a:buNone/>
            </a:pPr>
            <a:endParaRPr lang="en-US" i="1" dirty="0"/>
          </a:p>
          <a:p>
            <a:pPr marL="0" lvl="0" indent="0" algn="l" rtl="0">
              <a:spcBef>
                <a:spcPts val="0"/>
              </a:spcBef>
              <a:spcAft>
                <a:spcPts val="0"/>
              </a:spcAft>
              <a:buNone/>
            </a:pPr>
            <a:r>
              <a:rPr lang="en-US" i="0" dirty="0"/>
              <a:t>Our whole API is </a:t>
            </a:r>
            <a:r>
              <a:rPr lang="en-US" b="1" i="0" dirty="0"/>
              <a:t>HTTP based </a:t>
            </a:r>
            <a:r>
              <a:rPr lang="en-US" i="0" dirty="0"/>
              <a:t>and documented in </a:t>
            </a:r>
            <a:r>
              <a:rPr lang="en-US" b="1" i="0" dirty="0" err="1"/>
              <a:t>OpenApi</a:t>
            </a:r>
            <a:r>
              <a:rPr lang="en-US" b="1" i="0" dirty="0"/>
              <a:t> 3.0 spec</a:t>
            </a:r>
          </a:p>
          <a:p>
            <a:pPr marL="0" lvl="0" indent="0" algn="l" rtl="0">
              <a:spcBef>
                <a:spcPts val="0"/>
              </a:spcBef>
              <a:spcAft>
                <a:spcPts val="0"/>
              </a:spcAft>
              <a:buNone/>
            </a:pPr>
            <a:endParaRPr lang="en-US" i="0" dirty="0"/>
          </a:p>
          <a:p>
            <a:pPr marL="0" lvl="0" indent="0" algn="l" rtl="0">
              <a:spcBef>
                <a:spcPts val="0"/>
              </a:spcBef>
              <a:spcAft>
                <a:spcPts val="0"/>
              </a:spcAft>
              <a:buNone/>
            </a:pPr>
            <a:r>
              <a:rPr lang="en-US" i="0" dirty="0"/>
              <a:t>Obelisk comes </a:t>
            </a:r>
            <a:r>
              <a:rPr lang="en-US" b="1" i="0" dirty="0"/>
              <a:t>with inventory/management APIs built-in</a:t>
            </a:r>
            <a:r>
              <a:rPr lang="en-US" i="0" dirty="0"/>
              <a:t>.</a:t>
            </a:r>
          </a:p>
          <a:p>
            <a:pPr marL="0" lvl="0" indent="0" algn="l" rtl="0">
              <a:spcBef>
                <a:spcPts val="0"/>
              </a:spcBef>
              <a:spcAft>
                <a:spcPts val="0"/>
              </a:spcAft>
              <a:buNone/>
            </a:pPr>
            <a:endParaRPr lang="en-US" i="1" dirty="0"/>
          </a:p>
          <a:p>
            <a:pPr marL="171450" lvl="0" indent="-171450" algn="l" rtl="0">
              <a:spcBef>
                <a:spcPts val="0"/>
              </a:spcBef>
              <a:spcAft>
                <a:spcPts val="0"/>
              </a:spcAft>
              <a:buFont typeface="Arial" panose="020B0604020202020204" pitchFamily="34" charset="0"/>
              <a:buChar char="•"/>
            </a:pPr>
            <a:r>
              <a:rPr lang="en-US" b="1" i="0" dirty="0"/>
              <a:t>Data</a:t>
            </a:r>
            <a:r>
              <a:rPr lang="en-US" i="0" dirty="0"/>
              <a:t> can be sent with HTTP POST and queried with HTTP GETs. Normal HTTP Responses or Listening to a stream of data can be done with a simple HTTP Accept header.</a:t>
            </a:r>
          </a:p>
          <a:p>
            <a:pPr marL="171450" lvl="0" indent="-171450" algn="l" rtl="0">
              <a:spcBef>
                <a:spcPts val="0"/>
              </a:spcBef>
              <a:spcAft>
                <a:spcPts val="0"/>
              </a:spcAft>
              <a:buFont typeface="Arial" panose="020B0604020202020204" pitchFamily="34" charset="0"/>
              <a:buChar char="•"/>
            </a:pPr>
            <a:endParaRPr lang="en-US" i="1" dirty="0"/>
          </a:p>
          <a:p>
            <a:pPr marL="171450" lvl="0" indent="-171450" algn="l" rtl="0">
              <a:spcBef>
                <a:spcPts val="0"/>
              </a:spcBef>
              <a:spcAft>
                <a:spcPts val="0"/>
              </a:spcAft>
              <a:buFont typeface="Arial" panose="020B0604020202020204" pitchFamily="34" charset="0"/>
              <a:buChar char="•"/>
            </a:pPr>
            <a:r>
              <a:rPr lang="en-US" b="1" i="0" dirty="0"/>
              <a:t>Inventory/management </a:t>
            </a:r>
            <a:r>
              <a:rPr lang="en-US" b="0" i="0" dirty="0"/>
              <a:t>API is simply Create/Remove/Update/Delete on resources</a:t>
            </a:r>
          </a:p>
          <a:p>
            <a:pPr marL="171450" lvl="0" indent="-171450" algn="l" rtl="0">
              <a:spcBef>
                <a:spcPts val="0"/>
              </a:spcBef>
              <a:spcAft>
                <a:spcPts val="0"/>
              </a:spcAft>
              <a:buFont typeface="Arial" panose="020B0604020202020204" pitchFamily="34" charset="0"/>
              <a:buChar char="•"/>
            </a:pPr>
            <a:endParaRPr lang="en-US" b="0" i="0" dirty="0"/>
          </a:p>
          <a:p>
            <a:pPr marL="171450" lvl="0" indent="-171450" algn="l" rtl="0">
              <a:spcBef>
                <a:spcPts val="0"/>
              </a:spcBef>
              <a:spcAft>
                <a:spcPts val="0"/>
              </a:spcAft>
              <a:buFont typeface="Arial" panose="020B0604020202020204" pitchFamily="34" charset="0"/>
              <a:buChar char="•"/>
            </a:pPr>
            <a:r>
              <a:rPr lang="en-US" b="0" i="0" dirty="0"/>
              <a:t>We see </a:t>
            </a:r>
            <a:r>
              <a:rPr lang="en-US" b="1" i="0" dirty="0"/>
              <a:t>extensive documentation </a:t>
            </a:r>
            <a:r>
              <a:rPr lang="en-US" b="0" i="0" dirty="0"/>
              <a:t>as a requirement to success, and thus an active issue that we keep on improving on as much as possible.</a:t>
            </a:r>
            <a:endParaRPr i="1" dirty="0"/>
          </a:p>
        </p:txBody>
      </p:sp>
      <p:sp>
        <p:nvSpPr>
          <p:cNvPr id="305" name="Google Shape;305;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8" name="Google Shape;318;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mn-lt"/>
              </a:rPr>
              <a:t>As briefly mentioned before, Obelisk uses </a:t>
            </a:r>
            <a:r>
              <a:rPr lang="en-US" b="1" dirty="0" err="1">
                <a:latin typeface="+mn-lt"/>
              </a:rPr>
              <a:t>Keycloak</a:t>
            </a:r>
            <a:r>
              <a:rPr lang="en-US" dirty="0">
                <a:latin typeface="+mn-lt"/>
              </a:rPr>
              <a:t> as an Identity solution.</a:t>
            </a:r>
          </a:p>
          <a:p>
            <a:pPr marL="0" lvl="0" indent="0" algn="l" rtl="0">
              <a:lnSpc>
                <a:spcPct val="100000"/>
              </a:lnSpc>
              <a:spcBef>
                <a:spcPts val="0"/>
              </a:spcBef>
              <a:spcAft>
                <a:spcPts val="0"/>
              </a:spcAft>
              <a:buSzPts val="1400"/>
              <a:buNone/>
            </a:pPr>
            <a:endParaRPr lang="en-US" dirty="0">
              <a:latin typeface="+mn-lt"/>
            </a:endParaRPr>
          </a:p>
          <a:p>
            <a:pPr marL="0" lvl="0" indent="0" algn="l" rtl="0">
              <a:lnSpc>
                <a:spcPct val="100000"/>
              </a:lnSpc>
              <a:spcBef>
                <a:spcPts val="0"/>
              </a:spcBef>
              <a:spcAft>
                <a:spcPts val="0"/>
              </a:spcAft>
              <a:buSzPts val="1400"/>
              <a:buNone/>
            </a:pPr>
            <a:r>
              <a:rPr lang="en-US" dirty="0">
                <a:latin typeface="+mn-lt"/>
              </a:rPr>
              <a:t>The very first version of Obelisk already used </a:t>
            </a:r>
            <a:r>
              <a:rPr lang="en-US" dirty="0" err="1">
                <a:latin typeface="+mn-lt"/>
              </a:rPr>
              <a:t>Keycloak</a:t>
            </a:r>
            <a:r>
              <a:rPr lang="en-US" dirty="0">
                <a:latin typeface="+mn-lt"/>
              </a:rPr>
              <a:t>. It was chosen for its </a:t>
            </a:r>
            <a:r>
              <a:rPr lang="en-US" b="1" dirty="0">
                <a:latin typeface="+mn-lt"/>
              </a:rPr>
              <a:t>excellent support</a:t>
            </a:r>
            <a:r>
              <a:rPr lang="en-US" dirty="0">
                <a:latin typeface="+mn-lt"/>
              </a:rPr>
              <a:t> </a:t>
            </a:r>
            <a:r>
              <a:rPr lang="en-US" b="1" dirty="0">
                <a:latin typeface="+mn-lt"/>
              </a:rPr>
              <a:t>of OAuth 2.0 </a:t>
            </a:r>
            <a:r>
              <a:rPr lang="en-US" dirty="0">
                <a:latin typeface="+mn-lt"/>
              </a:rPr>
              <a:t>and </a:t>
            </a:r>
            <a:r>
              <a:rPr lang="en-US" b="1" dirty="0">
                <a:latin typeface="+mn-lt"/>
              </a:rPr>
              <a:t>OpenID Connect 1.0</a:t>
            </a:r>
            <a:r>
              <a:rPr lang="en-US" dirty="0">
                <a:latin typeface="+mn-lt"/>
              </a:rPr>
              <a:t> specifications. </a:t>
            </a:r>
            <a:br>
              <a:rPr lang="en-US" dirty="0">
                <a:latin typeface="+mn-lt"/>
              </a:rPr>
            </a:br>
            <a:r>
              <a:rPr lang="en-US" dirty="0">
                <a:latin typeface="+mn-lt"/>
              </a:rPr>
              <a:t>Throughout the version bumping we’ve dropped </a:t>
            </a:r>
            <a:r>
              <a:rPr lang="en-US" dirty="0" err="1">
                <a:latin typeface="+mn-lt"/>
              </a:rPr>
              <a:t>Keycloak</a:t>
            </a:r>
            <a:r>
              <a:rPr lang="en-US" dirty="0">
                <a:latin typeface="+mn-lt"/>
              </a:rPr>
              <a:t> once, due to the authorization options not being a perfect match.  We then implemented our own authentication but based on the same specifications.</a:t>
            </a:r>
          </a:p>
          <a:p>
            <a:pPr marL="0" lvl="0" indent="0" algn="l" rtl="0">
              <a:lnSpc>
                <a:spcPct val="100000"/>
              </a:lnSpc>
              <a:spcBef>
                <a:spcPts val="0"/>
              </a:spcBef>
              <a:spcAft>
                <a:spcPts val="0"/>
              </a:spcAft>
              <a:buSzPts val="1400"/>
              <a:buNone/>
            </a:pPr>
            <a:endParaRPr lang="en-US" dirty="0">
              <a:latin typeface="+mn-lt"/>
            </a:endParaRPr>
          </a:p>
          <a:p>
            <a:pPr marL="0" lvl="0" indent="0" algn="l" rtl="0">
              <a:lnSpc>
                <a:spcPct val="100000"/>
              </a:lnSpc>
              <a:spcBef>
                <a:spcPts val="0"/>
              </a:spcBef>
              <a:spcAft>
                <a:spcPts val="0"/>
              </a:spcAft>
              <a:buSzPts val="1400"/>
              <a:buNone/>
            </a:pPr>
            <a:r>
              <a:rPr lang="en-US" dirty="0">
                <a:latin typeface="+mn-lt"/>
              </a:rPr>
              <a:t>Now we are re-introducing </a:t>
            </a:r>
            <a:r>
              <a:rPr lang="en-US" dirty="0" err="1">
                <a:latin typeface="+mn-lt"/>
              </a:rPr>
              <a:t>Keycloak</a:t>
            </a:r>
            <a:r>
              <a:rPr lang="en-US" dirty="0">
                <a:latin typeface="+mn-lt"/>
              </a:rPr>
              <a:t> because of a few key benefits and circumstances:</a:t>
            </a:r>
          </a:p>
          <a:p>
            <a:pPr marL="171450" lvl="0" indent="-171450" algn="l" rtl="0">
              <a:lnSpc>
                <a:spcPct val="100000"/>
              </a:lnSpc>
              <a:spcBef>
                <a:spcPts val="0"/>
              </a:spcBef>
              <a:spcAft>
                <a:spcPts val="0"/>
              </a:spcAft>
              <a:buSzPts val="1400"/>
              <a:buFont typeface="Arial" panose="020B0604020202020204" pitchFamily="34" charset="0"/>
              <a:buChar char="•"/>
            </a:pPr>
            <a:r>
              <a:rPr lang="en-US" dirty="0" err="1">
                <a:latin typeface="+mn-lt"/>
              </a:rPr>
              <a:t>Keycloak</a:t>
            </a:r>
            <a:r>
              <a:rPr lang="en-US" dirty="0">
                <a:latin typeface="+mn-lt"/>
              </a:rPr>
              <a:t> is </a:t>
            </a:r>
            <a:r>
              <a:rPr lang="en-US" b="1" dirty="0">
                <a:latin typeface="+mn-lt"/>
              </a:rPr>
              <a:t>well maintained</a:t>
            </a:r>
            <a:r>
              <a:rPr lang="en-US" dirty="0">
                <a:latin typeface="+mn-lt"/>
              </a:rPr>
              <a:t> by the developers</a:t>
            </a:r>
          </a:p>
          <a:p>
            <a:pPr marL="171450" lvl="0" indent="-171450" algn="l" rtl="0">
              <a:lnSpc>
                <a:spcPct val="100000"/>
              </a:lnSpc>
              <a:spcBef>
                <a:spcPts val="0"/>
              </a:spcBef>
              <a:spcAft>
                <a:spcPts val="0"/>
              </a:spcAft>
              <a:buSzPts val="1400"/>
              <a:buFont typeface="Arial" panose="020B0604020202020204" pitchFamily="34" charset="0"/>
              <a:buChar char="•"/>
            </a:pPr>
            <a:r>
              <a:rPr lang="en-US" dirty="0" err="1">
                <a:latin typeface="+mn-lt"/>
              </a:rPr>
              <a:t>Keycloak</a:t>
            </a:r>
            <a:r>
              <a:rPr lang="en-US" dirty="0">
                <a:latin typeface="+mn-lt"/>
              </a:rPr>
              <a:t> follows </a:t>
            </a:r>
            <a:r>
              <a:rPr lang="en-US" b="1" dirty="0">
                <a:latin typeface="+mn-lt"/>
              </a:rPr>
              <a:t>security vulnerabilities </a:t>
            </a:r>
            <a:r>
              <a:rPr lang="en-US" dirty="0">
                <a:latin typeface="+mn-lt"/>
              </a:rPr>
              <a:t>and </a:t>
            </a:r>
            <a:r>
              <a:rPr lang="en-US" b="1" dirty="0">
                <a:latin typeface="+mn-lt"/>
              </a:rPr>
              <a:t>patches known attack vectors</a:t>
            </a:r>
          </a:p>
          <a:p>
            <a:pPr marL="171450" lvl="0" indent="-171450" algn="l" rtl="0">
              <a:lnSpc>
                <a:spcPct val="100000"/>
              </a:lnSpc>
              <a:spcBef>
                <a:spcPts val="0"/>
              </a:spcBef>
              <a:spcAft>
                <a:spcPts val="0"/>
              </a:spcAft>
              <a:buSzPts val="1400"/>
              <a:buFont typeface="Arial" panose="020B0604020202020204" pitchFamily="34" charset="0"/>
              <a:buChar char="•"/>
            </a:pPr>
            <a:r>
              <a:rPr lang="en-US" dirty="0" err="1">
                <a:latin typeface="+mn-lt"/>
              </a:rPr>
              <a:t>Keycloak</a:t>
            </a:r>
            <a:r>
              <a:rPr lang="en-US" dirty="0">
                <a:latin typeface="+mn-lt"/>
              </a:rPr>
              <a:t> already follows the new </a:t>
            </a:r>
            <a:r>
              <a:rPr lang="en-US" b="1" dirty="0">
                <a:latin typeface="+mn-lt"/>
              </a:rPr>
              <a:t>OAuth 2.1 </a:t>
            </a:r>
            <a:r>
              <a:rPr lang="en-US" dirty="0">
                <a:latin typeface="+mn-lt"/>
              </a:rPr>
              <a:t>specification which is in draft status</a:t>
            </a:r>
          </a:p>
          <a:p>
            <a:pPr marL="171450" lvl="0" indent="-171450" algn="l" rtl="0">
              <a:lnSpc>
                <a:spcPct val="100000"/>
              </a:lnSpc>
              <a:spcBef>
                <a:spcPts val="0"/>
              </a:spcBef>
              <a:spcAft>
                <a:spcPts val="0"/>
              </a:spcAft>
              <a:buSzPts val="1400"/>
              <a:buFont typeface="Arial" panose="020B0604020202020204" pitchFamily="34" charset="0"/>
              <a:buChar char="•"/>
            </a:pPr>
            <a:r>
              <a:rPr lang="en-US" dirty="0" err="1">
                <a:latin typeface="+mn-lt"/>
              </a:rPr>
              <a:t>Keycloak</a:t>
            </a:r>
            <a:r>
              <a:rPr lang="en-US" dirty="0">
                <a:latin typeface="+mn-lt"/>
              </a:rPr>
              <a:t> also acts as an </a:t>
            </a:r>
            <a:r>
              <a:rPr lang="en-US" b="1" dirty="0">
                <a:latin typeface="+mn-lt"/>
              </a:rPr>
              <a:t>Identity Broker </a:t>
            </a:r>
            <a:r>
              <a:rPr lang="en-US" dirty="0">
                <a:latin typeface="+mn-lt"/>
              </a:rPr>
              <a:t>(for various other identity providers): we don’t need to store credentials!! (big plus)</a:t>
            </a:r>
          </a:p>
          <a:p>
            <a:pPr marL="171450" lvl="0" indent="-171450" algn="l" rtl="0">
              <a:lnSpc>
                <a:spcPct val="100000"/>
              </a:lnSpc>
              <a:spcBef>
                <a:spcPts val="0"/>
              </a:spcBef>
              <a:spcAft>
                <a:spcPts val="0"/>
              </a:spcAft>
              <a:buSzPts val="1400"/>
              <a:buFont typeface="Arial" panose="020B0604020202020204" pitchFamily="34" charset="0"/>
              <a:buChar char="•"/>
            </a:pPr>
            <a:r>
              <a:rPr lang="en-US" dirty="0">
                <a:latin typeface="+mn-lt"/>
              </a:rPr>
              <a:t>The limitations we had with </a:t>
            </a:r>
            <a:r>
              <a:rPr lang="en-US" dirty="0" err="1">
                <a:latin typeface="+mn-lt"/>
              </a:rPr>
              <a:t>Keycloak</a:t>
            </a:r>
            <a:r>
              <a:rPr lang="en-US" dirty="0">
                <a:latin typeface="+mn-lt"/>
              </a:rPr>
              <a:t> access control were based on</a:t>
            </a:r>
          </a:p>
          <a:p>
            <a:pPr marL="628650" lvl="1" indent="-171450" algn="l" rtl="0">
              <a:lnSpc>
                <a:spcPct val="100000"/>
              </a:lnSpc>
              <a:spcBef>
                <a:spcPts val="0"/>
              </a:spcBef>
              <a:spcAft>
                <a:spcPts val="0"/>
              </a:spcAft>
              <a:buSzPts val="1400"/>
              <a:buFont typeface="Arial" panose="020B0604020202020204" pitchFamily="34" charset="0"/>
              <a:buChar char="•"/>
            </a:pPr>
            <a:r>
              <a:rPr lang="en-US" b="1" dirty="0">
                <a:latin typeface="+mn-lt"/>
              </a:rPr>
              <a:t>KC’s resources-based rules </a:t>
            </a:r>
            <a:r>
              <a:rPr lang="en-US" dirty="0">
                <a:latin typeface="+mn-lt"/>
              </a:rPr>
              <a:t>and how that didn’t really fit with contextual API endpoints</a:t>
            </a:r>
          </a:p>
          <a:p>
            <a:pPr marL="628650" lvl="1" indent="-171450" algn="l" rtl="0">
              <a:lnSpc>
                <a:spcPct val="100000"/>
              </a:lnSpc>
              <a:spcBef>
                <a:spcPts val="0"/>
              </a:spcBef>
              <a:spcAft>
                <a:spcPts val="0"/>
              </a:spcAft>
              <a:buSzPts val="1400"/>
              <a:buFont typeface="Arial" panose="020B0604020202020204" pitchFamily="34" charset="0"/>
              <a:buChar char="•"/>
            </a:pPr>
            <a:r>
              <a:rPr lang="en-US" b="1" dirty="0">
                <a:latin typeface="+mn-lt"/>
              </a:rPr>
              <a:t>Inter-dataset relations </a:t>
            </a:r>
            <a:r>
              <a:rPr lang="en-US" dirty="0">
                <a:latin typeface="+mn-lt"/>
              </a:rPr>
              <a:t>that inherit rights of the parent dataset, that could not be modelled.</a:t>
            </a:r>
          </a:p>
          <a:p>
            <a:pPr marL="628650" lvl="1" indent="-171450" algn="l" rtl="0">
              <a:lnSpc>
                <a:spcPct val="100000"/>
              </a:lnSpc>
              <a:spcBef>
                <a:spcPts val="0"/>
              </a:spcBef>
              <a:spcAft>
                <a:spcPts val="0"/>
              </a:spcAft>
              <a:buSzPts val="1400"/>
              <a:buFont typeface="Arial" panose="020B0604020202020204" pitchFamily="34" charset="0"/>
              <a:buChar char="•"/>
            </a:pPr>
            <a:r>
              <a:rPr lang="en-US" b="1" dirty="0">
                <a:latin typeface="+mn-lt"/>
              </a:rPr>
              <a:t>Namespace access control</a:t>
            </a:r>
            <a:r>
              <a:rPr lang="en-US" dirty="0">
                <a:latin typeface="+mn-lt"/>
              </a:rPr>
              <a:t>: that implies transitive access rights to the children, which was hard to model.</a:t>
            </a:r>
          </a:p>
          <a:p>
            <a:pPr marL="171450" lvl="0" indent="-171450" algn="l" rtl="0">
              <a:lnSpc>
                <a:spcPct val="100000"/>
              </a:lnSpc>
              <a:spcBef>
                <a:spcPts val="0"/>
              </a:spcBef>
              <a:spcAft>
                <a:spcPts val="0"/>
              </a:spcAft>
              <a:buSzPts val="1400"/>
              <a:buFont typeface="Arial" panose="020B0604020202020204" pitchFamily="34" charset="0"/>
              <a:buChar char="•"/>
            </a:pPr>
            <a:r>
              <a:rPr lang="en-US" dirty="0">
                <a:latin typeface="+mn-lt"/>
              </a:rPr>
              <a:t>However, now that we use </a:t>
            </a:r>
            <a:r>
              <a:rPr lang="en-US" dirty="0" err="1">
                <a:latin typeface="+mn-lt"/>
              </a:rPr>
              <a:t>OpenFGA</a:t>
            </a:r>
            <a:r>
              <a:rPr lang="en-US" dirty="0">
                <a:latin typeface="+mn-lt"/>
              </a:rPr>
              <a:t> for access control, this problem is a non-issue. </a:t>
            </a:r>
            <a:r>
              <a:rPr lang="en-US" b="1" dirty="0" err="1">
                <a:latin typeface="+mn-lt"/>
              </a:rPr>
              <a:t>Keycloak</a:t>
            </a:r>
            <a:r>
              <a:rPr lang="en-US" b="1" dirty="0">
                <a:latin typeface="+mn-lt"/>
              </a:rPr>
              <a:t> is a pure Authentication layer</a:t>
            </a:r>
            <a:r>
              <a:rPr lang="en-US" dirty="0">
                <a:latin typeface="+mn-lt"/>
              </a:rPr>
              <a:t>, authorization is then handled by </a:t>
            </a:r>
            <a:r>
              <a:rPr lang="en-US" dirty="0" err="1">
                <a:latin typeface="+mn-lt"/>
              </a:rPr>
              <a:t>OpenFGA</a:t>
            </a:r>
            <a:endParaRPr lang="en-US" dirty="0">
              <a:latin typeface="+mn-lt"/>
            </a:endParaRPr>
          </a:p>
          <a:p>
            <a:pPr marL="0" lvl="0" indent="0" algn="l" rtl="0">
              <a:lnSpc>
                <a:spcPct val="100000"/>
              </a:lnSpc>
              <a:spcBef>
                <a:spcPts val="0"/>
              </a:spcBef>
              <a:spcAft>
                <a:spcPts val="0"/>
              </a:spcAft>
              <a:buSzPts val="1400"/>
              <a:buFont typeface="Arial" panose="020B0604020202020204" pitchFamily="34" charset="0"/>
              <a:buNone/>
            </a:pPr>
            <a:endParaRPr lang="en-US" b="0" dirty="0">
              <a:latin typeface="+mn-lt"/>
            </a:endParaRPr>
          </a:p>
          <a:p>
            <a:pPr marL="0" lvl="0" indent="0" algn="l" rtl="0">
              <a:lnSpc>
                <a:spcPct val="100000"/>
              </a:lnSpc>
              <a:spcBef>
                <a:spcPts val="0"/>
              </a:spcBef>
              <a:spcAft>
                <a:spcPts val="0"/>
              </a:spcAft>
              <a:buSzPts val="1400"/>
              <a:buFont typeface="Arial" panose="020B0604020202020204" pitchFamily="34" charset="0"/>
              <a:buNone/>
            </a:pPr>
            <a:r>
              <a:rPr lang="en-US" b="1" dirty="0" err="1">
                <a:latin typeface="+mn-lt"/>
              </a:rPr>
              <a:t>OpenFGA’s</a:t>
            </a:r>
            <a:r>
              <a:rPr lang="en-US" b="1" dirty="0">
                <a:latin typeface="+mn-lt"/>
              </a:rPr>
              <a:t> </a:t>
            </a:r>
            <a:r>
              <a:rPr lang="nl-BE" b="0" i="0" dirty="0" err="1">
                <a:solidFill>
                  <a:srgbClr val="FFFFFF"/>
                </a:solidFill>
                <a:effectLst/>
                <a:highlight>
                  <a:srgbClr val="272B33"/>
                </a:highlight>
                <a:latin typeface="+mn-lt"/>
              </a:rPr>
              <a:t>Relationship-based</a:t>
            </a:r>
            <a:r>
              <a:rPr lang="nl-BE" b="0" i="0" dirty="0">
                <a:solidFill>
                  <a:srgbClr val="FFFFFF"/>
                </a:solidFill>
                <a:effectLst/>
                <a:highlight>
                  <a:srgbClr val="272B33"/>
                </a:highlight>
                <a:latin typeface="+mn-lt"/>
              </a:rPr>
              <a:t> access control system </a:t>
            </a:r>
            <a:r>
              <a:rPr lang="nl-BE" b="0" i="0" dirty="0" err="1">
                <a:solidFill>
                  <a:srgbClr val="FFFFFF"/>
                </a:solidFill>
                <a:effectLst/>
                <a:highlight>
                  <a:srgbClr val="272B33"/>
                </a:highlight>
                <a:latin typeface="+mn-lt"/>
              </a:rPr>
              <a:t>allows</a:t>
            </a:r>
            <a:r>
              <a:rPr lang="nl-BE" b="0" i="0" dirty="0">
                <a:solidFill>
                  <a:srgbClr val="FFFFFF"/>
                </a:solidFill>
                <a:effectLst/>
                <a:highlight>
                  <a:srgbClr val="272B33"/>
                </a:highlight>
                <a:latin typeface="+mn-lt"/>
              </a:rPr>
              <a:t> </a:t>
            </a:r>
            <a:r>
              <a:rPr lang="nl-BE" b="0" i="0" dirty="0" err="1">
                <a:solidFill>
                  <a:srgbClr val="FFFFFF"/>
                </a:solidFill>
                <a:effectLst/>
                <a:highlight>
                  <a:srgbClr val="272B33"/>
                </a:highlight>
                <a:latin typeface="+mn-lt"/>
              </a:rPr>
              <a:t>us</a:t>
            </a:r>
            <a:r>
              <a:rPr lang="nl-BE" b="0" i="0" dirty="0">
                <a:solidFill>
                  <a:srgbClr val="FFFFFF"/>
                </a:solidFill>
                <a:effectLst/>
                <a:highlight>
                  <a:srgbClr val="272B33"/>
                </a:highlight>
                <a:latin typeface="+mn-lt"/>
              </a:rPr>
              <a:t> </a:t>
            </a:r>
            <a:r>
              <a:rPr lang="nl-BE" b="0" i="0" dirty="0" err="1">
                <a:solidFill>
                  <a:srgbClr val="FFFFFF"/>
                </a:solidFill>
                <a:effectLst/>
                <a:highlight>
                  <a:srgbClr val="272B33"/>
                </a:highlight>
                <a:latin typeface="+mn-lt"/>
              </a:rPr>
              <a:t>to</a:t>
            </a:r>
            <a:r>
              <a:rPr lang="nl-BE" b="0" i="0" dirty="0">
                <a:solidFill>
                  <a:srgbClr val="FFFFFF"/>
                </a:solidFill>
                <a:effectLst/>
                <a:highlight>
                  <a:srgbClr val="272B33"/>
                </a:highlight>
                <a:latin typeface="+mn-lt"/>
              </a:rPr>
              <a:t> </a:t>
            </a:r>
            <a:r>
              <a:rPr lang="nl-BE" b="0" i="0" dirty="0" err="1">
                <a:solidFill>
                  <a:srgbClr val="FFFFFF"/>
                </a:solidFill>
                <a:effectLst/>
                <a:highlight>
                  <a:srgbClr val="272B33"/>
                </a:highlight>
                <a:latin typeface="+mn-lt"/>
              </a:rPr>
              <a:t>enforce</a:t>
            </a:r>
            <a:r>
              <a:rPr lang="nl-BE" b="0" i="0" dirty="0">
                <a:solidFill>
                  <a:srgbClr val="FFFFFF"/>
                </a:solidFill>
                <a:effectLst/>
                <a:highlight>
                  <a:srgbClr val="272B33"/>
                </a:highlight>
                <a:latin typeface="+mn-lt"/>
              </a:rPr>
              <a:t> </a:t>
            </a:r>
            <a:r>
              <a:rPr lang="nl-BE" b="0" i="0" dirty="0" err="1">
                <a:solidFill>
                  <a:srgbClr val="FFFFFF"/>
                </a:solidFill>
                <a:effectLst/>
                <a:highlight>
                  <a:srgbClr val="272B33"/>
                </a:highlight>
                <a:latin typeface="+mn-lt"/>
              </a:rPr>
              <a:t>all</a:t>
            </a:r>
            <a:r>
              <a:rPr lang="nl-BE" b="0" i="0" dirty="0">
                <a:solidFill>
                  <a:srgbClr val="FFFFFF"/>
                </a:solidFill>
                <a:effectLst/>
                <a:highlight>
                  <a:srgbClr val="272B33"/>
                </a:highlight>
                <a:latin typeface="+mn-lt"/>
              </a:rPr>
              <a:t> these </a:t>
            </a:r>
            <a:r>
              <a:rPr lang="nl-BE" b="0" i="0" dirty="0" err="1">
                <a:solidFill>
                  <a:srgbClr val="FFFFFF"/>
                </a:solidFill>
                <a:effectLst/>
                <a:highlight>
                  <a:srgbClr val="272B33"/>
                </a:highlight>
                <a:latin typeface="+mn-lt"/>
              </a:rPr>
              <a:t>difficult</a:t>
            </a:r>
            <a:r>
              <a:rPr lang="nl-BE" b="0" i="0" dirty="0">
                <a:solidFill>
                  <a:srgbClr val="FFFFFF"/>
                </a:solidFill>
                <a:effectLst/>
                <a:highlight>
                  <a:srgbClr val="272B33"/>
                </a:highlight>
                <a:latin typeface="+mn-lt"/>
              </a:rPr>
              <a:t> access control </a:t>
            </a:r>
            <a:r>
              <a:rPr lang="nl-BE" b="0" i="0" dirty="0" err="1">
                <a:solidFill>
                  <a:srgbClr val="FFFFFF"/>
                </a:solidFill>
                <a:effectLst/>
                <a:highlight>
                  <a:srgbClr val="272B33"/>
                </a:highlight>
                <a:latin typeface="+mn-lt"/>
              </a:rPr>
              <a:t>patterns</a:t>
            </a:r>
            <a:r>
              <a:rPr lang="nl-BE" b="0" i="0" dirty="0">
                <a:solidFill>
                  <a:srgbClr val="FFFFFF"/>
                </a:solidFill>
                <a:effectLst/>
                <a:highlight>
                  <a:srgbClr val="272B33"/>
                </a:highlight>
                <a:latin typeface="+mn-lt"/>
              </a:rPr>
              <a:t> up </a:t>
            </a:r>
            <a:r>
              <a:rPr lang="nl-BE" b="0" i="0" dirty="0" err="1">
                <a:solidFill>
                  <a:srgbClr val="FFFFFF"/>
                </a:solidFill>
                <a:effectLst/>
                <a:highlight>
                  <a:srgbClr val="272B33"/>
                </a:highlight>
                <a:latin typeface="+mn-lt"/>
              </a:rPr>
              <a:t>until</a:t>
            </a:r>
            <a:r>
              <a:rPr lang="nl-BE" b="0" i="0" dirty="0">
                <a:solidFill>
                  <a:srgbClr val="FFFFFF"/>
                </a:solidFill>
                <a:effectLst/>
                <a:highlight>
                  <a:srgbClr val="272B33"/>
                </a:highlight>
                <a:latin typeface="+mn-lt"/>
              </a:rPr>
              <a:t> </a:t>
            </a:r>
            <a:r>
              <a:rPr lang="nl-BE" b="0" i="0" dirty="0" err="1">
                <a:solidFill>
                  <a:srgbClr val="FFFFFF"/>
                </a:solidFill>
                <a:effectLst/>
                <a:highlight>
                  <a:srgbClr val="272B33"/>
                </a:highlight>
                <a:latin typeface="+mn-lt"/>
              </a:rPr>
              <a:t>the</a:t>
            </a:r>
            <a:r>
              <a:rPr lang="nl-BE" b="0" i="0" dirty="0">
                <a:solidFill>
                  <a:srgbClr val="FFFFFF"/>
                </a:solidFill>
                <a:effectLst/>
                <a:highlight>
                  <a:srgbClr val="272B33"/>
                </a:highlight>
                <a:latin typeface="+mn-lt"/>
              </a:rPr>
              <a:t> level of a dataset. </a:t>
            </a:r>
            <a:br>
              <a:rPr lang="nl-BE" b="0" i="0" dirty="0">
                <a:solidFill>
                  <a:srgbClr val="FFFFFF"/>
                </a:solidFill>
                <a:effectLst/>
                <a:highlight>
                  <a:srgbClr val="272B33"/>
                </a:highlight>
                <a:latin typeface="+mn-lt"/>
              </a:rPr>
            </a:br>
            <a:r>
              <a:rPr lang="nl-BE" b="0" i="0" dirty="0">
                <a:solidFill>
                  <a:srgbClr val="FFFFFF"/>
                </a:solidFill>
                <a:effectLst/>
                <a:highlight>
                  <a:srgbClr val="272B33"/>
                </a:highlight>
                <a:latin typeface="+mn-lt"/>
              </a:rPr>
              <a:t>Obelisk </a:t>
            </a:r>
            <a:r>
              <a:rPr lang="nl-BE" b="0" i="0" dirty="0" err="1">
                <a:solidFill>
                  <a:srgbClr val="FFFFFF"/>
                </a:solidFill>
                <a:effectLst/>
                <a:highlight>
                  <a:srgbClr val="272B33"/>
                </a:highlight>
                <a:latin typeface="+mn-lt"/>
              </a:rPr>
              <a:t>allows</a:t>
            </a:r>
            <a:r>
              <a:rPr lang="nl-BE" b="0" i="0" dirty="0">
                <a:solidFill>
                  <a:srgbClr val="FFFFFF"/>
                </a:solidFill>
                <a:effectLst/>
                <a:highlight>
                  <a:srgbClr val="272B33"/>
                </a:highlight>
                <a:latin typeface="+mn-lt"/>
              </a:rPr>
              <a:t> access control </a:t>
            </a:r>
            <a:r>
              <a:rPr lang="nl-BE" b="0" i="0" dirty="0" err="1">
                <a:solidFill>
                  <a:srgbClr val="FFFFFF"/>
                </a:solidFill>
                <a:effectLst/>
                <a:highlight>
                  <a:srgbClr val="272B33"/>
                </a:highlight>
                <a:latin typeface="+mn-lt"/>
              </a:rPr>
              <a:t>going</a:t>
            </a:r>
            <a:r>
              <a:rPr lang="nl-BE" b="0" i="0" dirty="0">
                <a:solidFill>
                  <a:srgbClr val="FFFFFF"/>
                </a:solidFill>
                <a:effectLst/>
                <a:highlight>
                  <a:srgbClr val="272B33"/>
                </a:highlight>
                <a:latin typeface="+mn-lt"/>
              </a:rPr>
              <a:t> even </a:t>
            </a:r>
            <a:r>
              <a:rPr lang="nl-BE" b="0" i="0" dirty="0" err="1">
                <a:solidFill>
                  <a:srgbClr val="FFFFFF"/>
                </a:solidFill>
                <a:effectLst/>
                <a:highlight>
                  <a:srgbClr val="272B33"/>
                </a:highlight>
                <a:latin typeface="+mn-lt"/>
              </a:rPr>
              <a:t>deeper</a:t>
            </a:r>
            <a:r>
              <a:rPr lang="nl-BE" b="0" i="0" dirty="0">
                <a:solidFill>
                  <a:srgbClr val="FFFFFF"/>
                </a:solidFill>
                <a:effectLst/>
                <a:highlight>
                  <a:srgbClr val="272B33"/>
                </a:highlight>
                <a:latin typeface="+mn-lt"/>
              </a:rPr>
              <a:t> </a:t>
            </a:r>
            <a:r>
              <a:rPr lang="nl-BE" b="0" i="0" dirty="0" err="1">
                <a:solidFill>
                  <a:srgbClr val="FFFFFF"/>
                </a:solidFill>
                <a:effectLst/>
                <a:highlight>
                  <a:srgbClr val="272B33"/>
                </a:highlight>
                <a:latin typeface="+mn-lt"/>
              </a:rPr>
              <a:t>than</a:t>
            </a:r>
            <a:r>
              <a:rPr lang="nl-BE" b="0" i="0" dirty="0">
                <a:solidFill>
                  <a:srgbClr val="FFFFFF"/>
                </a:solidFill>
                <a:effectLst/>
                <a:highlight>
                  <a:srgbClr val="272B33"/>
                </a:highlight>
                <a:latin typeface="+mn-lt"/>
              </a:rPr>
              <a:t> </a:t>
            </a:r>
            <a:r>
              <a:rPr lang="nl-BE" b="0" i="0" dirty="0" err="1">
                <a:solidFill>
                  <a:srgbClr val="FFFFFF"/>
                </a:solidFill>
                <a:effectLst/>
                <a:highlight>
                  <a:srgbClr val="272B33"/>
                </a:highlight>
                <a:latin typeface="+mn-lt"/>
              </a:rPr>
              <a:t>that</a:t>
            </a:r>
            <a:r>
              <a:rPr lang="nl-BE" b="0" i="0" dirty="0">
                <a:solidFill>
                  <a:srgbClr val="FFFFFF"/>
                </a:solidFill>
                <a:effectLst/>
                <a:highlight>
                  <a:srgbClr val="272B33"/>
                </a:highlight>
                <a:latin typeface="+mn-lt"/>
              </a:rPr>
              <a:t>, but </a:t>
            </a:r>
            <a:r>
              <a:rPr lang="nl-BE" b="0" i="0" dirty="0" err="1">
                <a:solidFill>
                  <a:srgbClr val="FFFFFF"/>
                </a:solidFill>
                <a:effectLst/>
                <a:highlight>
                  <a:srgbClr val="272B33"/>
                </a:highlight>
                <a:latin typeface="+mn-lt"/>
              </a:rPr>
              <a:t>it</a:t>
            </a:r>
            <a:r>
              <a:rPr lang="nl-BE" b="0" i="0" dirty="0">
                <a:solidFill>
                  <a:srgbClr val="FFFFFF"/>
                </a:solidFill>
                <a:effectLst/>
                <a:highlight>
                  <a:srgbClr val="272B33"/>
                </a:highlight>
                <a:latin typeface="+mn-lt"/>
              </a:rPr>
              <a:t> is no </a:t>
            </a:r>
            <a:r>
              <a:rPr lang="nl-BE" b="0" i="0" dirty="0" err="1">
                <a:solidFill>
                  <a:srgbClr val="FFFFFF"/>
                </a:solidFill>
                <a:effectLst/>
                <a:highlight>
                  <a:srgbClr val="272B33"/>
                </a:highlight>
                <a:latin typeface="+mn-lt"/>
              </a:rPr>
              <a:t>longer</a:t>
            </a:r>
            <a:r>
              <a:rPr lang="nl-BE" b="0" i="0" dirty="0">
                <a:solidFill>
                  <a:srgbClr val="FFFFFF"/>
                </a:solidFill>
                <a:effectLst/>
                <a:highlight>
                  <a:srgbClr val="272B33"/>
                </a:highlight>
                <a:latin typeface="+mn-lt"/>
              </a:rPr>
              <a:t> </a:t>
            </a:r>
            <a:r>
              <a:rPr lang="nl-BE" b="0" i="0" dirty="0" err="1">
                <a:solidFill>
                  <a:srgbClr val="FFFFFF"/>
                </a:solidFill>
                <a:effectLst/>
                <a:highlight>
                  <a:srgbClr val="272B33"/>
                </a:highlight>
                <a:latin typeface="+mn-lt"/>
              </a:rPr>
              <a:t>handled</a:t>
            </a:r>
            <a:r>
              <a:rPr lang="nl-BE" b="0" i="0" dirty="0">
                <a:solidFill>
                  <a:srgbClr val="FFFFFF"/>
                </a:solidFill>
                <a:effectLst/>
                <a:highlight>
                  <a:srgbClr val="272B33"/>
                </a:highlight>
                <a:latin typeface="+mn-lt"/>
              </a:rPr>
              <a:t> </a:t>
            </a:r>
            <a:r>
              <a:rPr lang="nl-BE" b="0" i="0" dirty="0" err="1">
                <a:solidFill>
                  <a:srgbClr val="FFFFFF"/>
                </a:solidFill>
                <a:effectLst/>
                <a:highlight>
                  <a:srgbClr val="272B33"/>
                </a:highlight>
                <a:latin typeface="+mn-lt"/>
              </a:rPr>
              <a:t>by</a:t>
            </a:r>
            <a:r>
              <a:rPr lang="nl-BE" b="0" i="0" dirty="0">
                <a:solidFill>
                  <a:srgbClr val="FFFFFF"/>
                </a:solidFill>
                <a:effectLst/>
                <a:highlight>
                  <a:srgbClr val="272B33"/>
                </a:highlight>
                <a:latin typeface="+mn-lt"/>
              </a:rPr>
              <a:t> </a:t>
            </a:r>
            <a:r>
              <a:rPr lang="nl-BE" b="0" i="0" dirty="0" err="1">
                <a:solidFill>
                  <a:srgbClr val="FFFFFF"/>
                </a:solidFill>
                <a:effectLst/>
                <a:highlight>
                  <a:srgbClr val="272B33"/>
                </a:highlight>
                <a:latin typeface="+mn-lt"/>
              </a:rPr>
              <a:t>OpenFGA</a:t>
            </a:r>
            <a:r>
              <a:rPr lang="nl-BE" b="0" i="0" dirty="0">
                <a:solidFill>
                  <a:srgbClr val="FFFFFF"/>
                </a:solidFill>
                <a:effectLst/>
                <a:highlight>
                  <a:srgbClr val="272B33"/>
                </a:highlight>
                <a:latin typeface="+mn-lt"/>
              </a:rPr>
              <a:t> </a:t>
            </a:r>
            <a:r>
              <a:rPr lang="nl-BE" b="0" i="0" dirty="0" err="1">
                <a:solidFill>
                  <a:srgbClr val="FFFFFF"/>
                </a:solidFill>
                <a:effectLst/>
                <a:highlight>
                  <a:srgbClr val="272B33"/>
                </a:highlight>
                <a:latin typeface="+mn-lt"/>
              </a:rPr>
              <a:t>then</a:t>
            </a:r>
            <a:r>
              <a:rPr lang="nl-BE" b="0" i="0" dirty="0">
                <a:solidFill>
                  <a:srgbClr val="FFFFFF"/>
                </a:solidFill>
                <a:effectLst/>
                <a:highlight>
                  <a:srgbClr val="272B33"/>
                </a:highlight>
                <a:latin typeface="+mn-lt"/>
              </a:rPr>
              <a:t>, </a:t>
            </a:r>
            <a:r>
              <a:rPr lang="nl-BE" b="0" i="0" dirty="0" err="1">
                <a:solidFill>
                  <a:srgbClr val="FFFFFF"/>
                </a:solidFill>
                <a:effectLst/>
                <a:highlight>
                  <a:srgbClr val="272B33"/>
                </a:highlight>
                <a:latin typeface="+mn-lt"/>
              </a:rPr>
              <a:t>the</a:t>
            </a:r>
            <a:r>
              <a:rPr lang="nl-BE" b="0" i="0" dirty="0">
                <a:solidFill>
                  <a:srgbClr val="FFFFFF"/>
                </a:solidFill>
                <a:effectLst/>
                <a:highlight>
                  <a:srgbClr val="272B33"/>
                </a:highlight>
                <a:latin typeface="+mn-lt"/>
              </a:rPr>
              <a:t> </a:t>
            </a:r>
            <a:r>
              <a:rPr lang="nl-BE" b="0" i="0" dirty="0" err="1">
                <a:solidFill>
                  <a:srgbClr val="FFFFFF"/>
                </a:solidFill>
                <a:effectLst/>
                <a:highlight>
                  <a:srgbClr val="272B33"/>
                </a:highlight>
                <a:latin typeface="+mn-lt"/>
              </a:rPr>
              <a:t>lasts</a:t>
            </a:r>
            <a:r>
              <a:rPr lang="nl-BE" b="0" i="0" dirty="0">
                <a:solidFill>
                  <a:srgbClr val="FFFFFF"/>
                </a:solidFill>
                <a:effectLst/>
                <a:highlight>
                  <a:srgbClr val="272B33"/>
                </a:highlight>
                <a:latin typeface="+mn-lt"/>
              </a:rPr>
              <a:t> steps (</a:t>
            </a:r>
            <a:r>
              <a:rPr lang="nl-BE" b="0" i="0" dirty="0" err="1">
                <a:solidFill>
                  <a:srgbClr val="FFFFFF"/>
                </a:solidFill>
                <a:effectLst/>
                <a:highlight>
                  <a:srgbClr val="272B33"/>
                </a:highlight>
                <a:latin typeface="+mn-lt"/>
              </a:rPr>
              <a:t>which</a:t>
            </a:r>
            <a:r>
              <a:rPr lang="nl-BE" b="0" i="0" dirty="0">
                <a:solidFill>
                  <a:srgbClr val="FFFFFF"/>
                </a:solidFill>
                <a:effectLst/>
                <a:highlight>
                  <a:srgbClr val="272B33"/>
                </a:highlight>
                <a:latin typeface="+mn-lt"/>
              </a:rPr>
              <a:t> are data </a:t>
            </a:r>
            <a:r>
              <a:rPr lang="nl-BE" b="0" i="0" dirty="0" err="1">
                <a:solidFill>
                  <a:srgbClr val="FFFFFF"/>
                </a:solidFill>
                <a:effectLst/>
                <a:highlight>
                  <a:srgbClr val="272B33"/>
                </a:highlight>
                <a:latin typeface="+mn-lt"/>
              </a:rPr>
              <a:t>attribute</a:t>
            </a:r>
            <a:r>
              <a:rPr lang="nl-BE" b="0" i="0" dirty="0">
                <a:solidFill>
                  <a:srgbClr val="FFFFFF"/>
                </a:solidFill>
                <a:effectLst/>
                <a:highlight>
                  <a:srgbClr val="272B33"/>
                </a:highlight>
                <a:latin typeface="+mn-lt"/>
              </a:rPr>
              <a:t> level </a:t>
            </a:r>
            <a:r>
              <a:rPr lang="nl-BE" b="0" i="0" dirty="0" err="1">
                <a:solidFill>
                  <a:srgbClr val="FFFFFF"/>
                </a:solidFill>
                <a:effectLst/>
                <a:highlight>
                  <a:srgbClr val="272B33"/>
                </a:highlight>
                <a:latin typeface="+mn-lt"/>
              </a:rPr>
              <a:t>enforcements</a:t>
            </a:r>
            <a:r>
              <a:rPr lang="nl-BE" b="0" i="0" dirty="0">
                <a:solidFill>
                  <a:srgbClr val="FFFFFF"/>
                </a:solidFill>
                <a:effectLst/>
                <a:highlight>
                  <a:srgbClr val="272B33"/>
                </a:highlight>
                <a:latin typeface="+mn-lt"/>
              </a:rPr>
              <a:t>) are </a:t>
            </a:r>
            <a:r>
              <a:rPr lang="nl-BE" b="0" i="0" dirty="0" err="1">
                <a:solidFill>
                  <a:srgbClr val="FFFFFF"/>
                </a:solidFill>
                <a:effectLst/>
                <a:highlight>
                  <a:srgbClr val="272B33"/>
                </a:highlight>
                <a:latin typeface="+mn-lt"/>
              </a:rPr>
              <a:t>handled</a:t>
            </a:r>
            <a:r>
              <a:rPr lang="nl-BE" b="0" i="0" dirty="0">
                <a:solidFill>
                  <a:srgbClr val="FFFFFF"/>
                </a:solidFill>
                <a:effectLst/>
                <a:highlight>
                  <a:srgbClr val="272B33"/>
                </a:highlight>
                <a:latin typeface="+mn-lt"/>
              </a:rPr>
              <a:t> </a:t>
            </a:r>
            <a:r>
              <a:rPr lang="nl-BE" b="0" i="0" dirty="0" err="1">
                <a:solidFill>
                  <a:srgbClr val="FFFFFF"/>
                </a:solidFill>
                <a:effectLst/>
                <a:highlight>
                  <a:srgbClr val="272B33"/>
                </a:highlight>
                <a:latin typeface="+mn-lt"/>
              </a:rPr>
              <a:t>by</a:t>
            </a:r>
            <a:r>
              <a:rPr lang="nl-BE" b="0" i="0" dirty="0">
                <a:solidFill>
                  <a:srgbClr val="FFFFFF"/>
                </a:solidFill>
                <a:effectLst/>
                <a:highlight>
                  <a:srgbClr val="272B33"/>
                </a:highlight>
                <a:latin typeface="+mn-lt"/>
              </a:rPr>
              <a:t> </a:t>
            </a:r>
            <a:r>
              <a:rPr lang="nl-BE" b="0" i="0" dirty="0" err="1">
                <a:solidFill>
                  <a:srgbClr val="FFFFFF"/>
                </a:solidFill>
                <a:effectLst/>
                <a:highlight>
                  <a:srgbClr val="272B33"/>
                </a:highlight>
                <a:latin typeface="+mn-lt"/>
              </a:rPr>
              <a:t>the</a:t>
            </a:r>
            <a:r>
              <a:rPr lang="nl-BE" b="0" i="0" dirty="0">
                <a:solidFill>
                  <a:srgbClr val="FFFFFF"/>
                </a:solidFill>
                <a:effectLst/>
                <a:highlight>
                  <a:srgbClr val="272B33"/>
                </a:highlight>
                <a:latin typeface="+mn-lt"/>
              </a:rPr>
              <a:t> services </a:t>
            </a:r>
            <a:r>
              <a:rPr lang="nl-BE" b="0" i="0" dirty="0" err="1">
                <a:solidFill>
                  <a:srgbClr val="FFFFFF"/>
                </a:solidFill>
                <a:effectLst/>
                <a:highlight>
                  <a:srgbClr val="272B33"/>
                </a:highlight>
                <a:latin typeface="+mn-lt"/>
              </a:rPr>
              <a:t>themselves</a:t>
            </a:r>
            <a:r>
              <a:rPr lang="nl-BE" b="0" i="0" dirty="0">
                <a:solidFill>
                  <a:srgbClr val="FFFFFF"/>
                </a:solidFill>
                <a:effectLst/>
                <a:highlight>
                  <a:srgbClr val="272B33"/>
                </a:highlight>
                <a:latin typeface="+mn-lt"/>
              </a:rPr>
              <a:t> in </a:t>
            </a:r>
            <a:r>
              <a:rPr lang="nl-BE" b="0" i="0" dirty="0" err="1">
                <a:solidFill>
                  <a:srgbClr val="FFFFFF"/>
                </a:solidFill>
                <a:effectLst/>
                <a:highlight>
                  <a:srgbClr val="272B33"/>
                </a:highlight>
                <a:latin typeface="+mn-lt"/>
              </a:rPr>
              <a:t>the</a:t>
            </a:r>
            <a:r>
              <a:rPr lang="nl-BE" b="0" i="0" dirty="0">
                <a:solidFill>
                  <a:srgbClr val="FFFFFF"/>
                </a:solidFill>
                <a:effectLst/>
                <a:highlight>
                  <a:srgbClr val="272B33"/>
                </a:highlight>
                <a:latin typeface="+mn-lt"/>
              </a:rPr>
              <a:t> form of filters.</a:t>
            </a:r>
          </a:p>
          <a:p>
            <a:pPr marL="0" lvl="0" indent="0" algn="l" rtl="0">
              <a:lnSpc>
                <a:spcPct val="100000"/>
              </a:lnSpc>
              <a:spcBef>
                <a:spcPts val="0"/>
              </a:spcBef>
              <a:spcAft>
                <a:spcPts val="0"/>
              </a:spcAft>
              <a:buSzPts val="1400"/>
              <a:buFont typeface="Arial" panose="020B0604020202020204" pitchFamily="34" charset="0"/>
              <a:buNone/>
            </a:pPr>
            <a:endParaRPr lang="nl-BE" b="0" i="0" dirty="0">
              <a:solidFill>
                <a:srgbClr val="FFFFFF"/>
              </a:solidFill>
              <a:effectLst/>
              <a:highlight>
                <a:srgbClr val="272B33"/>
              </a:highlight>
              <a:latin typeface="+mn-lt"/>
            </a:endParaRPr>
          </a:p>
          <a:p>
            <a:pPr marL="0" lvl="0" indent="0" algn="l" rtl="0">
              <a:lnSpc>
                <a:spcPct val="100000"/>
              </a:lnSpc>
              <a:spcBef>
                <a:spcPts val="0"/>
              </a:spcBef>
              <a:spcAft>
                <a:spcPts val="0"/>
              </a:spcAft>
              <a:buSzPts val="1400"/>
              <a:buFont typeface="Arial" panose="020B0604020202020204" pitchFamily="34" charset="0"/>
              <a:buNone/>
            </a:pPr>
            <a:r>
              <a:rPr lang="nl-BE" b="1" i="0" dirty="0">
                <a:solidFill>
                  <a:srgbClr val="FFFFFF"/>
                </a:solidFill>
                <a:effectLst/>
                <a:highlight>
                  <a:srgbClr val="272B33"/>
                </a:highlight>
                <a:latin typeface="+mn-lt"/>
              </a:rPr>
              <a:t>Data </a:t>
            </a:r>
            <a:r>
              <a:rPr lang="nl-BE" b="1" i="0" dirty="0" err="1">
                <a:solidFill>
                  <a:srgbClr val="FFFFFF"/>
                </a:solidFill>
                <a:effectLst/>
                <a:highlight>
                  <a:srgbClr val="272B33"/>
                </a:highlight>
                <a:latin typeface="+mn-lt"/>
              </a:rPr>
              <a:t>attributes</a:t>
            </a:r>
            <a:r>
              <a:rPr lang="nl-BE" b="1" i="0" dirty="0">
                <a:solidFill>
                  <a:srgbClr val="FFFFFF"/>
                </a:solidFill>
                <a:effectLst/>
                <a:highlight>
                  <a:srgbClr val="272B33"/>
                </a:highlight>
                <a:latin typeface="+mn-lt"/>
              </a:rPr>
              <a:t> </a:t>
            </a:r>
            <a:r>
              <a:rPr lang="nl-BE" b="0" i="0" dirty="0" err="1">
                <a:solidFill>
                  <a:srgbClr val="FFFFFF"/>
                </a:solidFill>
                <a:effectLst/>
                <a:highlight>
                  <a:srgbClr val="272B33"/>
                </a:highlight>
                <a:latin typeface="+mn-lt"/>
              </a:rPr>
              <a:t>that</a:t>
            </a:r>
            <a:r>
              <a:rPr lang="nl-BE" b="0" i="0" dirty="0">
                <a:solidFill>
                  <a:srgbClr val="FFFFFF"/>
                </a:solidFill>
                <a:effectLst/>
                <a:highlight>
                  <a:srgbClr val="272B33"/>
                </a:highlight>
                <a:latin typeface="+mn-lt"/>
              </a:rPr>
              <a:t> </a:t>
            </a:r>
            <a:r>
              <a:rPr lang="nl-BE" b="0" i="0" dirty="0" err="1">
                <a:solidFill>
                  <a:srgbClr val="FFFFFF"/>
                </a:solidFill>
                <a:effectLst/>
                <a:highlight>
                  <a:srgbClr val="272B33"/>
                </a:highlight>
                <a:latin typeface="+mn-lt"/>
              </a:rPr>
              <a:t>can</a:t>
            </a:r>
            <a:r>
              <a:rPr lang="nl-BE" b="0" i="0" dirty="0">
                <a:solidFill>
                  <a:srgbClr val="FFFFFF"/>
                </a:solidFill>
                <a:effectLst/>
                <a:highlight>
                  <a:srgbClr val="272B33"/>
                </a:highlight>
                <a:latin typeface="+mn-lt"/>
              </a:rPr>
              <a:t> </a:t>
            </a:r>
            <a:r>
              <a:rPr lang="nl-BE" b="0" i="0" dirty="0" err="1">
                <a:solidFill>
                  <a:srgbClr val="FFFFFF"/>
                </a:solidFill>
                <a:effectLst/>
                <a:highlight>
                  <a:srgbClr val="272B33"/>
                </a:highlight>
                <a:latin typeface="+mn-lt"/>
              </a:rPr>
              <a:t>be</a:t>
            </a:r>
            <a:r>
              <a:rPr lang="nl-BE" b="0" i="0" dirty="0">
                <a:solidFill>
                  <a:srgbClr val="FFFFFF"/>
                </a:solidFill>
                <a:effectLst/>
                <a:highlight>
                  <a:srgbClr val="272B33"/>
                </a:highlight>
                <a:latin typeface="+mn-lt"/>
              </a:rPr>
              <a:t> </a:t>
            </a:r>
            <a:r>
              <a:rPr lang="nl-BE" b="0" i="0" dirty="0" err="1">
                <a:solidFill>
                  <a:srgbClr val="FFFFFF"/>
                </a:solidFill>
                <a:effectLst/>
                <a:highlight>
                  <a:srgbClr val="272B33"/>
                </a:highlight>
                <a:latin typeface="+mn-lt"/>
              </a:rPr>
              <a:t>used</a:t>
            </a:r>
            <a:r>
              <a:rPr lang="nl-BE" b="0" i="0" dirty="0">
                <a:solidFill>
                  <a:srgbClr val="FFFFFF"/>
                </a:solidFill>
                <a:effectLst/>
                <a:highlight>
                  <a:srgbClr val="272B33"/>
                </a:highlight>
                <a:latin typeface="+mn-lt"/>
              </a:rPr>
              <a:t> </a:t>
            </a:r>
            <a:r>
              <a:rPr lang="nl-BE" b="0" i="0" dirty="0" err="1">
                <a:solidFill>
                  <a:srgbClr val="FFFFFF"/>
                </a:solidFill>
                <a:effectLst/>
                <a:highlight>
                  <a:srgbClr val="272B33"/>
                </a:highlight>
                <a:latin typeface="+mn-lt"/>
              </a:rPr>
              <a:t>for</a:t>
            </a:r>
            <a:r>
              <a:rPr lang="nl-BE" b="0" i="0" dirty="0">
                <a:solidFill>
                  <a:srgbClr val="FFFFFF"/>
                </a:solidFill>
                <a:effectLst/>
                <a:highlight>
                  <a:srgbClr val="272B33"/>
                </a:highlight>
                <a:latin typeface="+mn-lt"/>
              </a:rPr>
              <a:t> access control on </a:t>
            </a:r>
            <a:r>
              <a:rPr lang="nl-BE" b="0" i="0" dirty="0" err="1">
                <a:solidFill>
                  <a:srgbClr val="FFFFFF"/>
                </a:solidFill>
                <a:effectLst/>
                <a:highlight>
                  <a:srgbClr val="272B33"/>
                </a:highlight>
                <a:latin typeface="+mn-lt"/>
              </a:rPr>
              <a:t>this</a:t>
            </a:r>
            <a:r>
              <a:rPr lang="nl-BE" b="0" i="0" dirty="0">
                <a:solidFill>
                  <a:srgbClr val="FFFFFF"/>
                </a:solidFill>
                <a:effectLst/>
                <a:highlight>
                  <a:srgbClr val="272B33"/>
                </a:highlight>
                <a:latin typeface="+mn-lt"/>
              </a:rPr>
              <a:t> </a:t>
            </a:r>
            <a:r>
              <a:rPr lang="nl-BE" b="0" i="0" dirty="0" err="1">
                <a:solidFill>
                  <a:srgbClr val="FFFFFF"/>
                </a:solidFill>
                <a:effectLst/>
                <a:highlight>
                  <a:srgbClr val="272B33"/>
                </a:highlight>
                <a:latin typeface="+mn-lt"/>
              </a:rPr>
              <a:t>deeper</a:t>
            </a:r>
            <a:r>
              <a:rPr lang="nl-BE" b="0" i="0" dirty="0">
                <a:solidFill>
                  <a:srgbClr val="FFFFFF"/>
                </a:solidFill>
                <a:effectLst/>
                <a:highlight>
                  <a:srgbClr val="272B33"/>
                </a:highlight>
                <a:latin typeface="+mn-lt"/>
              </a:rPr>
              <a:t> level are…</a:t>
            </a:r>
            <a:endParaRPr b="0" dirty="0">
              <a:latin typeface="+mn-lt"/>
            </a:endParaRPr>
          </a:p>
        </p:txBody>
      </p:sp>
      <p:sp>
        <p:nvSpPr>
          <p:cNvPr id="319" name="Google Shape;319;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alternative)">
  <p:cSld name="Title Slide (alternative)">
    <p:spTree>
      <p:nvGrpSpPr>
        <p:cNvPr id="1" name="Shape 16"/>
        <p:cNvGrpSpPr/>
        <p:nvPr/>
      </p:nvGrpSpPr>
      <p:grpSpPr>
        <a:xfrm>
          <a:off x="0" y="0"/>
          <a:ext cx="0" cy="0"/>
          <a:chOff x="0" y="0"/>
          <a:chExt cx="0" cy="0"/>
        </a:xfrm>
      </p:grpSpPr>
      <p:sp>
        <p:nvSpPr>
          <p:cNvPr id="17" name="Google Shape;17;p18"/>
          <p:cNvSpPr txBox="1">
            <a:spLocks noGrp="1"/>
          </p:cNvSpPr>
          <p:nvPr>
            <p:ph type="ctrTitle"/>
          </p:nvPr>
        </p:nvSpPr>
        <p:spPr>
          <a:xfrm>
            <a:off x="1609153" y="2252382"/>
            <a:ext cx="4352365" cy="786653"/>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rgbClr val="D8D8D8"/>
              </a:buClr>
              <a:buSzPts val="6600"/>
              <a:buFont typeface="Quattrocento Sans"/>
              <a:buNone/>
              <a:defRPr sz="6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8"/>
          <p:cNvSpPr txBox="1">
            <a:spLocks noGrp="1"/>
          </p:cNvSpPr>
          <p:nvPr>
            <p:ph type="subTitle" idx="1"/>
          </p:nvPr>
        </p:nvSpPr>
        <p:spPr>
          <a:xfrm>
            <a:off x="1609155" y="3281082"/>
            <a:ext cx="4352364" cy="1324536"/>
          </a:xfrm>
          <a:prstGeom prst="rect">
            <a:avLst/>
          </a:prstGeom>
          <a:noFill/>
          <a:ln>
            <a:noFill/>
          </a:ln>
        </p:spPr>
        <p:txBody>
          <a:bodyPr spcFirstLastPara="1" wrap="square" lIns="91425" tIns="45700" rIns="91425" bIns="45700" anchor="t" anchorCtr="0">
            <a:normAutofit/>
          </a:bodyPr>
          <a:lstStyle>
            <a:lvl1pPr lvl="0" algn="r">
              <a:lnSpc>
                <a:spcPct val="90000"/>
              </a:lnSpc>
              <a:spcBef>
                <a:spcPts val="1000"/>
              </a:spcBef>
              <a:spcAft>
                <a:spcPts val="0"/>
              </a:spcAft>
              <a:buClr>
                <a:srgbClr val="D8D8D8"/>
              </a:buClr>
              <a:buSzPts val="2400"/>
              <a:buNone/>
              <a:defRPr sz="2400"/>
            </a:lvl1pPr>
            <a:lvl2pPr lvl="1" algn="ctr">
              <a:lnSpc>
                <a:spcPct val="90000"/>
              </a:lnSpc>
              <a:spcBef>
                <a:spcPts val="500"/>
              </a:spcBef>
              <a:spcAft>
                <a:spcPts val="0"/>
              </a:spcAft>
              <a:buClr>
                <a:srgbClr val="D8D8D8"/>
              </a:buClr>
              <a:buSzPts val="2000"/>
              <a:buNone/>
              <a:defRPr sz="2000"/>
            </a:lvl2pPr>
            <a:lvl3pPr lvl="2" algn="ctr">
              <a:lnSpc>
                <a:spcPct val="90000"/>
              </a:lnSpc>
              <a:spcBef>
                <a:spcPts val="500"/>
              </a:spcBef>
              <a:spcAft>
                <a:spcPts val="0"/>
              </a:spcAft>
              <a:buClr>
                <a:srgbClr val="D8D8D8"/>
              </a:buClr>
              <a:buSzPts val="1800"/>
              <a:buNone/>
              <a:defRPr sz="1800"/>
            </a:lvl3pPr>
            <a:lvl4pPr lvl="3" algn="ctr">
              <a:lnSpc>
                <a:spcPct val="90000"/>
              </a:lnSpc>
              <a:spcBef>
                <a:spcPts val="500"/>
              </a:spcBef>
              <a:spcAft>
                <a:spcPts val="0"/>
              </a:spcAft>
              <a:buClr>
                <a:srgbClr val="D8D8D8"/>
              </a:buClr>
              <a:buSzPts val="1600"/>
              <a:buNone/>
              <a:defRPr sz="1600"/>
            </a:lvl4pPr>
            <a:lvl5pPr lvl="4" algn="ctr">
              <a:lnSpc>
                <a:spcPct val="90000"/>
              </a:lnSpc>
              <a:spcBef>
                <a:spcPts val="500"/>
              </a:spcBef>
              <a:spcAft>
                <a:spcPts val="0"/>
              </a:spcAft>
              <a:buClr>
                <a:srgbClr val="D8D8D8"/>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
        <p:nvSpPr>
          <p:cNvPr id="22" name="Google Shape;22;p18"/>
          <p:cNvSpPr>
            <a:spLocks noGrp="1"/>
          </p:cNvSpPr>
          <p:nvPr>
            <p:ph type="pic" idx="2"/>
          </p:nvPr>
        </p:nvSpPr>
        <p:spPr>
          <a:xfrm>
            <a:off x="6297719" y="2252382"/>
            <a:ext cx="2353236" cy="2353236"/>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3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D8D8D8"/>
              </a:buClr>
              <a:buSzPts val="3200"/>
              <a:buFont typeface="Quattrocento Sa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30"/>
          <p:cNvSpPr>
            <a:spLocks noGrp="1"/>
          </p:cNvSpPr>
          <p:nvPr>
            <p:ph type="pic" idx="2"/>
          </p:nvPr>
        </p:nvSpPr>
        <p:spPr>
          <a:xfrm>
            <a:off x="5183188" y="987425"/>
            <a:ext cx="6172200" cy="4873625"/>
          </a:xfrm>
          <a:prstGeom prst="rect">
            <a:avLst/>
          </a:prstGeom>
          <a:noFill/>
          <a:ln>
            <a:noFill/>
          </a:ln>
        </p:spPr>
      </p:sp>
      <p:sp>
        <p:nvSpPr>
          <p:cNvPr id="76" name="Google Shape;76;p3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D8D8D8"/>
              </a:buClr>
              <a:buSzPts val="1600"/>
              <a:buNone/>
              <a:defRPr sz="1600"/>
            </a:lvl1pPr>
            <a:lvl2pPr marL="914400" lvl="1" indent="-228600" algn="l">
              <a:lnSpc>
                <a:spcPct val="90000"/>
              </a:lnSpc>
              <a:spcBef>
                <a:spcPts val="500"/>
              </a:spcBef>
              <a:spcAft>
                <a:spcPts val="0"/>
              </a:spcAft>
              <a:buClr>
                <a:srgbClr val="D8D8D8"/>
              </a:buClr>
              <a:buSzPts val="1400"/>
              <a:buNone/>
              <a:defRPr sz="1400"/>
            </a:lvl2pPr>
            <a:lvl3pPr marL="1371600" lvl="2" indent="-228600" algn="l">
              <a:lnSpc>
                <a:spcPct val="90000"/>
              </a:lnSpc>
              <a:spcBef>
                <a:spcPts val="500"/>
              </a:spcBef>
              <a:spcAft>
                <a:spcPts val="0"/>
              </a:spcAft>
              <a:buClr>
                <a:srgbClr val="D8D8D8"/>
              </a:buClr>
              <a:buSzPts val="1200"/>
              <a:buNone/>
              <a:defRPr sz="1200"/>
            </a:lvl3pPr>
            <a:lvl4pPr marL="1828800" lvl="3" indent="-228600" algn="l">
              <a:lnSpc>
                <a:spcPct val="90000"/>
              </a:lnSpc>
              <a:spcBef>
                <a:spcPts val="500"/>
              </a:spcBef>
              <a:spcAft>
                <a:spcPts val="0"/>
              </a:spcAft>
              <a:buClr>
                <a:srgbClr val="D8D8D8"/>
              </a:buClr>
              <a:buSzPts val="1000"/>
              <a:buNone/>
              <a:defRPr sz="1000"/>
            </a:lvl4pPr>
            <a:lvl5pPr marL="2286000" lvl="4" indent="-228600" algn="l">
              <a:lnSpc>
                <a:spcPct val="90000"/>
              </a:lnSpc>
              <a:spcBef>
                <a:spcPts val="500"/>
              </a:spcBef>
              <a:spcAft>
                <a:spcPts val="0"/>
              </a:spcAft>
              <a:buClr>
                <a:srgbClr val="D8D8D8"/>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0"/>
        <p:cNvGrpSpPr/>
        <p:nvPr/>
      </p:nvGrpSpPr>
      <p:grpSpPr>
        <a:xfrm>
          <a:off x="0" y="0"/>
          <a:ext cx="0" cy="0"/>
          <a:chOff x="0" y="0"/>
          <a:chExt cx="0" cy="0"/>
        </a:xfrm>
      </p:grpSpPr>
      <p:sp>
        <p:nvSpPr>
          <p:cNvPr id="81" name="Google Shape;81;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D8D8D8"/>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3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D8D8D8"/>
              </a:buClr>
              <a:buSzPts val="1800"/>
              <a:buChar char="•"/>
              <a:defRPr/>
            </a:lvl1pPr>
            <a:lvl2pPr marL="914400" lvl="1" indent="-342900" algn="l">
              <a:lnSpc>
                <a:spcPct val="90000"/>
              </a:lnSpc>
              <a:spcBef>
                <a:spcPts val="500"/>
              </a:spcBef>
              <a:spcAft>
                <a:spcPts val="0"/>
              </a:spcAft>
              <a:buClr>
                <a:srgbClr val="D8D8D8"/>
              </a:buClr>
              <a:buSzPts val="1800"/>
              <a:buChar char="•"/>
              <a:defRPr/>
            </a:lvl2pPr>
            <a:lvl3pPr marL="1371600" lvl="2" indent="-342900" algn="l">
              <a:lnSpc>
                <a:spcPct val="90000"/>
              </a:lnSpc>
              <a:spcBef>
                <a:spcPts val="500"/>
              </a:spcBef>
              <a:spcAft>
                <a:spcPts val="0"/>
              </a:spcAft>
              <a:buClr>
                <a:srgbClr val="D8D8D8"/>
              </a:buClr>
              <a:buSzPts val="1800"/>
              <a:buChar char="•"/>
              <a:defRPr/>
            </a:lvl3pPr>
            <a:lvl4pPr marL="1828800" lvl="3" indent="-342900" algn="l">
              <a:lnSpc>
                <a:spcPct val="90000"/>
              </a:lnSpc>
              <a:spcBef>
                <a:spcPts val="500"/>
              </a:spcBef>
              <a:spcAft>
                <a:spcPts val="0"/>
              </a:spcAft>
              <a:buClr>
                <a:srgbClr val="D8D8D8"/>
              </a:buClr>
              <a:buSzPts val="1800"/>
              <a:buChar char="•"/>
              <a:defRPr/>
            </a:lvl4pPr>
            <a:lvl5pPr marL="2286000" lvl="4" indent="-342900" algn="l">
              <a:lnSpc>
                <a:spcPct val="90000"/>
              </a:lnSpc>
              <a:spcBef>
                <a:spcPts val="500"/>
              </a:spcBef>
              <a:spcAft>
                <a:spcPts val="0"/>
              </a:spcAft>
              <a:buClr>
                <a:srgbClr val="D8D8D8"/>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6"/>
        <p:cNvGrpSpPr/>
        <p:nvPr/>
      </p:nvGrpSpPr>
      <p:grpSpPr>
        <a:xfrm>
          <a:off x="0" y="0"/>
          <a:ext cx="0" cy="0"/>
          <a:chOff x="0" y="0"/>
          <a:chExt cx="0" cy="0"/>
        </a:xfrm>
      </p:grpSpPr>
      <p:sp>
        <p:nvSpPr>
          <p:cNvPr id="87" name="Google Shape;87;p3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D8D8D8"/>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3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D8D8D8"/>
              </a:buClr>
              <a:buSzPts val="1800"/>
              <a:buChar char="•"/>
              <a:defRPr/>
            </a:lvl1pPr>
            <a:lvl2pPr marL="914400" lvl="1" indent="-342900" algn="l">
              <a:lnSpc>
                <a:spcPct val="90000"/>
              </a:lnSpc>
              <a:spcBef>
                <a:spcPts val="500"/>
              </a:spcBef>
              <a:spcAft>
                <a:spcPts val="0"/>
              </a:spcAft>
              <a:buClr>
                <a:srgbClr val="D8D8D8"/>
              </a:buClr>
              <a:buSzPts val="1800"/>
              <a:buChar char="•"/>
              <a:defRPr/>
            </a:lvl2pPr>
            <a:lvl3pPr marL="1371600" lvl="2" indent="-342900" algn="l">
              <a:lnSpc>
                <a:spcPct val="90000"/>
              </a:lnSpc>
              <a:spcBef>
                <a:spcPts val="500"/>
              </a:spcBef>
              <a:spcAft>
                <a:spcPts val="0"/>
              </a:spcAft>
              <a:buClr>
                <a:srgbClr val="D8D8D8"/>
              </a:buClr>
              <a:buSzPts val="1800"/>
              <a:buChar char="•"/>
              <a:defRPr/>
            </a:lvl3pPr>
            <a:lvl4pPr marL="1828800" lvl="3" indent="-342900" algn="l">
              <a:lnSpc>
                <a:spcPct val="90000"/>
              </a:lnSpc>
              <a:spcBef>
                <a:spcPts val="500"/>
              </a:spcBef>
              <a:spcAft>
                <a:spcPts val="0"/>
              </a:spcAft>
              <a:buClr>
                <a:srgbClr val="D8D8D8"/>
              </a:buClr>
              <a:buSzPts val="1800"/>
              <a:buChar char="•"/>
              <a:defRPr/>
            </a:lvl4pPr>
            <a:lvl5pPr marL="2286000" lvl="4" indent="-342900" algn="l">
              <a:lnSpc>
                <a:spcPct val="90000"/>
              </a:lnSpc>
              <a:spcBef>
                <a:spcPts val="500"/>
              </a:spcBef>
              <a:spcAft>
                <a:spcPts val="0"/>
              </a:spcAft>
              <a:buClr>
                <a:srgbClr val="D8D8D8"/>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9"/>
        <p:cNvGrpSpPr/>
        <p:nvPr/>
      </p:nvGrpSpPr>
      <p:grpSpPr>
        <a:xfrm>
          <a:off x="0" y="0"/>
          <a:ext cx="0" cy="0"/>
          <a:chOff x="0" y="0"/>
          <a:chExt cx="0" cy="0"/>
        </a:xfrm>
      </p:grpSpPr>
      <p:sp>
        <p:nvSpPr>
          <p:cNvPr id="100" name="Google Shape;100;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3"/>
        <p:cNvGrpSpPr/>
        <p:nvPr/>
      </p:nvGrpSpPr>
      <p:grpSpPr>
        <a:xfrm>
          <a:off x="0" y="0"/>
          <a:ext cx="0" cy="0"/>
          <a:chOff x="0" y="0"/>
          <a:chExt cx="0" cy="0"/>
        </a:xfrm>
      </p:grpSpPr>
      <p:sp>
        <p:nvSpPr>
          <p:cNvPr id="104" name="Google Shape;104;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71717"/>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171717"/>
              </a:buClr>
              <a:buSzPts val="1800"/>
              <a:buChar char="•"/>
              <a:defRPr/>
            </a:lvl1pPr>
            <a:lvl2pPr marL="914400" lvl="1" indent="-342900" algn="l">
              <a:lnSpc>
                <a:spcPct val="90000"/>
              </a:lnSpc>
              <a:spcBef>
                <a:spcPts val="500"/>
              </a:spcBef>
              <a:spcAft>
                <a:spcPts val="0"/>
              </a:spcAft>
              <a:buClr>
                <a:srgbClr val="171717"/>
              </a:buClr>
              <a:buSzPts val="1800"/>
              <a:buChar char="•"/>
              <a:defRPr/>
            </a:lvl2pPr>
            <a:lvl3pPr marL="1371600" lvl="2" indent="-342900" algn="l">
              <a:lnSpc>
                <a:spcPct val="90000"/>
              </a:lnSpc>
              <a:spcBef>
                <a:spcPts val="500"/>
              </a:spcBef>
              <a:spcAft>
                <a:spcPts val="0"/>
              </a:spcAft>
              <a:buClr>
                <a:srgbClr val="171717"/>
              </a:buClr>
              <a:buSzPts val="1800"/>
              <a:buChar char="•"/>
              <a:defRPr/>
            </a:lvl3pPr>
            <a:lvl4pPr marL="1828800" lvl="3" indent="-342900" algn="l">
              <a:lnSpc>
                <a:spcPct val="90000"/>
              </a:lnSpc>
              <a:spcBef>
                <a:spcPts val="500"/>
              </a:spcBef>
              <a:spcAft>
                <a:spcPts val="0"/>
              </a:spcAft>
              <a:buClr>
                <a:srgbClr val="171717"/>
              </a:buClr>
              <a:buSzPts val="1800"/>
              <a:buChar char="•"/>
              <a:defRPr/>
            </a:lvl4pPr>
            <a:lvl5pPr marL="2286000" lvl="4" indent="-342900" algn="l">
              <a:lnSpc>
                <a:spcPct val="90000"/>
              </a:lnSpc>
              <a:spcBef>
                <a:spcPts val="500"/>
              </a:spcBef>
              <a:spcAft>
                <a:spcPts val="0"/>
              </a:spcAft>
              <a:buClr>
                <a:srgbClr val="171717"/>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6" name="Google Shape;106;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0"/>
        <p:cNvGrpSpPr/>
        <p:nvPr/>
      </p:nvGrpSpPr>
      <p:grpSpPr>
        <a:xfrm>
          <a:off x="0" y="0"/>
          <a:ext cx="0" cy="0"/>
          <a:chOff x="0" y="0"/>
          <a:chExt cx="0" cy="0"/>
        </a:xfrm>
      </p:grpSpPr>
      <p:sp>
        <p:nvSpPr>
          <p:cNvPr id="121" name="Google Shape;121;p3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171717"/>
              </a:buClr>
              <a:buSzPts val="6000"/>
              <a:buFont typeface="Quattrocento Sans"/>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3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rgbClr val="171717"/>
              </a:buClr>
              <a:buSzPts val="2400"/>
              <a:buNone/>
              <a:defRPr sz="2400"/>
            </a:lvl1pPr>
            <a:lvl2pPr lvl="1" algn="ctr">
              <a:lnSpc>
                <a:spcPct val="90000"/>
              </a:lnSpc>
              <a:spcBef>
                <a:spcPts val="500"/>
              </a:spcBef>
              <a:spcAft>
                <a:spcPts val="0"/>
              </a:spcAft>
              <a:buClr>
                <a:srgbClr val="171717"/>
              </a:buClr>
              <a:buSzPts val="2000"/>
              <a:buNone/>
              <a:defRPr sz="2000"/>
            </a:lvl2pPr>
            <a:lvl3pPr lvl="2" algn="ctr">
              <a:lnSpc>
                <a:spcPct val="90000"/>
              </a:lnSpc>
              <a:spcBef>
                <a:spcPts val="500"/>
              </a:spcBef>
              <a:spcAft>
                <a:spcPts val="0"/>
              </a:spcAft>
              <a:buClr>
                <a:srgbClr val="171717"/>
              </a:buClr>
              <a:buSzPts val="1800"/>
              <a:buNone/>
              <a:defRPr sz="1800"/>
            </a:lvl3pPr>
            <a:lvl4pPr lvl="3" algn="ctr">
              <a:lnSpc>
                <a:spcPct val="90000"/>
              </a:lnSpc>
              <a:spcBef>
                <a:spcPts val="500"/>
              </a:spcBef>
              <a:spcAft>
                <a:spcPts val="0"/>
              </a:spcAft>
              <a:buClr>
                <a:srgbClr val="171717"/>
              </a:buClr>
              <a:buSzPts val="1600"/>
              <a:buNone/>
              <a:defRPr sz="1600"/>
            </a:lvl4pPr>
            <a:lvl5pPr lvl="4" algn="ctr">
              <a:lnSpc>
                <a:spcPct val="90000"/>
              </a:lnSpc>
              <a:spcBef>
                <a:spcPts val="500"/>
              </a:spcBef>
              <a:spcAft>
                <a:spcPts val="0"/>
              </a:spcAft>
              <a:buClr>
                <a:srgbClr val="171717"/>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23" name="Google Shape;123;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alternative)">
  <p:cSld name="Title Slide (alternative)">
    <p:spTree>
      <p:nvGrpSpPr>
        <p:cNvPr id="1" name="Shape 126"/>
        <p:cNvGrpSpPr/>
        <p:nvPr/>
      </p:nvGrpSpPr>
      <p:grpSpPr>
        <a:xfrm>
          <a:off x="0" y="0"/>
          <a:ext cx="0" cy="0"/>
          <a:chOff x="0" y="0"/>
          <a:chExt cx="0" cy="0"/>
        </a:xfrm>
      </p:grpSpPr>
      <p:sp>
        <p:nvSpPr>
          <p:cNvPr id="127" name="Google Shape;127;p34"/>
          <p:cNvSpPr txBox="1">
            <a:spLocks noGrp="1"/>
          </p:cNvSpPr>
          <p:nvPr>
            <p:ph type="ctrTitle"/>
          </p:nvPr>
        </p:nvSpPr>
        <p:spPr>
          <a:xfrm>
            <a:off x="1609153" y="2252382"/>
            <a:ext cx="4352365" cy="786653"/>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rgbClr val="171717"/>
              </a:buClr>
              <a:buSzPts val="6600"/>
              <a:buFont typeface="Quattrocento Sans"/>
              <a:buNone/>
              <a:defRPr sz="6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34"/>
          <p:cNvSpPr txBox="1">
            <a:spLocks noGrp="1"/>
          </p:cNvSpPr>
          <p:nvPr>
            <p:ph type="subTitle" idx="1"/>
          </p:nvPr>
        </p:nvSpPr>
        <p:spPr>
          <a:xfrm>
            <a:off x="1609155" y="3281082"/>
            <a:ext cx="4352364" cy="1324536"/>
          </a:xfrm>
          <a:prstGeom prst="rect">
            <a:avLst/>
          </a:prstGeom>
          <a:noFill/>
          <a:ln>
            <a:noFill/>
          </a:ln>
        </p:spPr>
        <p:txBody>
          <a:bodyPr spcFirstLastPara="1" wrap="square" lIns="91425" tIns="45700" rIns="91425" bIns="45700" anchor="t" anchorCtr="0">
            <a:normAutofit/>
          </a:bodyPr>
          <a:lstStyle>
            <a:lvl1pPr lvl="0" algn="r">
              <a:lnSpc>
                <a:spcPct val="90000"/>
              </a:lnSpc>
              <a:spcBef>
                <a:spcPts val="1000"/>
              </a:spcBef>
              <a:spcAft>
                <a:spcPts val="0"/>
              </a:spcAft>
              <a:buClr>
                <a:srgbClr val="171717"/>
              </a:buClr>
              <a:buSzPts val="2400"/>
              <a:buNone/>
              <a:defRPr sz="2400"/>
            </a:lvl1pPr>
            <a:lvl2pPr lvl="1" algn="ctr">
              <a:lnSpc>
                <a:spcPct val="90000"/>
              </a:lnSpc>
              <a:spcBef>
                <a:spcPts val="500"/>
              </a:spcBef>
              <a:spcAft>
                <a:spcPts val="0"/>
              </a:spcAft>
              <a:buClr>
                <a:srgbClr val="171717"/>
              </a:buClr>
              <a:buSzPts val="2000"/>
              <a:buNone/>
              <a:defRPr sz="2000"/>
            </a:lvl2pPr>
            <a:lvl3pPr lvl="2" algn="ctr">
              <a:lnSpc>
                <a:spcPct val="90000"/>
              </a:lnSpc>
              <a:spcBef>
                <a:spcPts val="500"/>
              </a:spcBef>
              <a:spcAft>
                <a:spcPts val="0"/>
              </a:spcAft>
              <a:buClr>
                <a:srgbClr val="171717"/>
              </a:buClr>
              <a:buSzPts val="1800"/>
              <a:buNone/>
              <a:defRPr sz="1800"/>
            </a:lvl3pPr>
            <a:lvl4pPr lvl="3" algn="ctr">
              <a:lnSpc>
                <a:spcPct val="90000"/>
              </a:lnSpc>
              <a:spcBef>
                <a:spcPts val="500"/>
              </a:spcBef>
              <a:spcAft>
                <a:spcPts val="0"/>
              </a:spcAft>
              <a:buClr>
                <a:srgbClr val="171717"/>
              </a:buClr>
              <a:buSzPts val="1600"/>
              <a:buNone/>
              <a:defRPr sz="1600"/>
            </a:lvl4pPr>
            <a:lvl5pPr lvl="4" algn="ctr">
              <a:lnSpc>
                <a:spcPct val="90000"/>
              </a:lnSpc>
              <a:spcBef>
                <a:spcPts val="500"/>
              </a:spcBef>
              <a:spcAft>
                <a:spcPts val="0"/>
              </a:spcAft>
              <a:buClr>
                <a:srgbClr val="171717"/>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29" name="Google Shape;129;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
        <p:nvSpPr>
          <p:cNvPr id="132" name="Google Shape;132;p34"/>
          <p:cNvSpPr>
            <a:spLocks noGrp="1"/>
          </p:cNvSpPr>
          <p:nvPr>
            <p:ph type="pic" idx="2"/>
          </p:nvPr>
        </p:nvSpPr>
        <p:spPr>
          <a:xfrm>
            <a:off x="6297719" y="2252382"/>
            <a:ext cx="2353236" cy="2353236"/>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3"/>
        <p:cNvGrpSpPr/>
        <p:nvPr/>
      </p:nvGrpSpPr>
      <p:grpSpPr>
        <a:xfrm>
          <a:off x="0" y="0"/>
          <a:ext cx="0" cy="0"/>
          <a:chOff x="0" y="0"/>
          <a:chExt cx="0" cy="0"/>
        </a:xfrm>
      </p:grpSpPr>
      <p:sp>
        <p:nvSpPr>
          <p:cNvPr id="134" name="Google Shape;134;p3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71717"/>
              </a:buClr>
              <a:buSzPts val="6000"/>
              <a:buFont typeface="Quattrocento Sans"/>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3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136" name="Google Shape;136;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39"/>
        <p:cNvGrpSpPr/>
        <p:nvPr/>
      </p:nvGrpSpPr>
      <p:grpSpPr>
        <a:xfrm>
          <a:off x="0" y="0"/>
          <a:ext cx="0" cy="0"/>
          <a:chOff x="0" y="0"/>
          <a:chExt cx="0" cy="0"/>
        </a:xfrm>
      </p:grpSpPr>
      <p:sp>
        <p:nvSpPr>
          <p:cNvPr id="140" name="Google Shape;140;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71717"/>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3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171717"/>
              </a:buClr>
              <a:buSzPts val="1800"/>
              <a:buChar char="•"/>
              <a:defRPr/>
            </a:lvl1pPr>
            <a:lvl2pPr marL="914400" lvl="1" indent="-342900" algn="l">
              <a:lnSpc>
                <a:spcPct val="90000"/>
              </a:lnSpc>
              <a:spcBef>
                <a:spcPts val="500"/>
              </a:spcBef>
              <a:spcAft>
                <a:spcPts val="0"/>
              </a:spcAft>
              <a:buClr>
                <a:srgbClr val="171717"/>
              </a:buClr>
              <a:buSzPts val="1800"/>
              <a:buChar char="•"/>
              <a:defRPr/>
            </a:lvl2pPr>
            <a:lvl3pPr marL="1371600" lvl="2" indent="-342900" algn="l">
              <a:lnSpc>
                <a:spcPct val="90000"/>
              </a:lnSpc>
              <a:spcBef>
                <a:spcPts val="500"/>
              </a:spcBef>
              <a:spcAft>
                <a:spcPts val="0"/>
              </a:spcAft>
              <a:buClr>
                <a:srgbClr val="171717"/>
              </a:buClr>
              <a:buSzPts val="1800"/>
              <a:buChar char="•"/>
              <a:defRPr/>
            </a:lvl3pPr>
            <a:lvl4pPr marL="1828800" lvl="3" indent="-342900" algn="l">
              <a:lnSpc>
                <a:spcPct val="90000"/>
              </a:lnSpc>
              <a:spcBef>
                <a:spcPts val="500"/>
              </a:spcBef>
              <a:spcAft>
                <a:spcPts val="0"/>
              </a:spcAft>
              <a:buClr>
                <a:srgbClr val="171717"/>
              </a:buClr>
              <a:buSzPts val="1800"/>
              <a:buChar char="•"/>
              <a:defRPr/>
            </a:lvl4pPr>
            <a:lvl5pPr marL="2286000" lvl="4" indent="-342900" algn="l">
              <a:lnSpc>
                <a:spcPct val="90000"/>
              </a:lnSpc>
              <a:spcBef>
                <a:spcPts val="500"/>
              </a:spcBef>
              <a:spcAft>
                <a:spcPts val="0"/>
              </a:spcAft>
              <a:buClr>
                <a:srgbClr val="171717"/>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2" name="Google Shape;142;p3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171717"/>
              </a:buClr>
              <a:buSzPts val="1800"/>
              <a:buChar char="•"/>
              <a:defRPr/>
            </a:lvl1pPr>
            <a:lvl2pPr marL="914400" lvl="1" indent="-342900" algn="l">
              <a:lnSpc>
                <a:spcPct val="90000"/>
              </a:lnSpc>
              <a:spcBef>
                <a:spcPts val="500"/>
              </a:spcBef>
              <a:spcAft>
                <a:spcPts val="0"/>
              </a:spcAft>
              <a:buClr>
                <a:srgbClr val="171717"/>
              </a:buClr>
              <a:buSzPts val="1800"/>
              <a:buChar char="•"/>
              <a:defRPr/>
            </a:lvl2pPr>
            <a:lvl3pPr marL="1371600" lvl="2" indent="-342900" algn="l">
              <a:lnSpc>
                <a:spcPct val="90000"/>
              </a:lnSpc>
              <a:spcBef>
                <a:spcPts val="500"/>
              </a:spcBef>
              <a:spcAft>
                <a:spcPts val="0"/>
              </a:spcAft>
              <a:buClr>
                <a:srgbClr val="171717"/>
              </a:buClr>
              <a:buSzPts val="1800"/>
              <a:buChar char="•"/>
              <a:defRPr/>
            </a:lvl3pPr>
            <a:lvl4pPr marL="1828800" lvl="3" indent="-342900" algn="l">
              <a:lnSpc>
                <a:spcPct val="90000"/>
              </a:lnSpc>
              <a:spcBef>
                <a:spcPts val="500"/>
              </a:spcBef>
              <a:spcAft>
                <a:spcPts val="0"/>
              </a:spcAft>
              <a:buClr>
                <a:srgbClr val="171717"/>
              </a:buClr>
              <a:buSzPts val="1800"/>
              <a:buChar char="•"/>
              <a:defRPr/>
            </a:lvl4pPr>
            <a:lvl5pPr marL="2286000" lvl="4" indent="-342900" algn="l">
              <a:lnSpc>
                <a:spcPct val="90000"/>
              </a:lnSpc>
              <a:spcBef>
                <a:spcPts val="500"/>
              </a:spcBef>
              <a:spcAft>
                <a:spcPts val="0"/>
              </a:spcAft>
              <a:buClr>
                <a:srgbClr val="171717"/>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3" name="Google Shape;143;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 name="Google Shape;144;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46"/>
        <p:cNvGrpSpPr/>
        <p:nvPr/>
      </p:nvGrpSpPr>
      <p:grpSpPr>
        <a:xfrm>
          <a:off x="0" y="0"/>
          <a:ext cx="0" cy="0"/>
          <a:chOff x="0" y="0"/>
          <a:chExt cx="0" cy="0"/>
        </a:xfrm>
      </p:grpSpPr>
      <p:sp>
        <p:nvSpPr>
          <p:cNvPr id="147" name="Google Shape;147;p3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71717"/>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p3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171717"/>
              </a:buClr>
              <a:buSzPts val="2400"/>
              <a:buNone/>
              <a:defRPr sz="2400" b="1"/>
            </a:lvl1pPr>
            <a:lvl2pPr marL="914400" lvl="1" indent="-228600" algn="l">
              <a:lnSpc>
                <a:spcPct val="90000"/>
              </a:lnSpc>
              <a:spcBef>
                <a:spcPts val="500"/>
              </a:spcBef>
              <a:spcAft>
                <a:spcPts val="0"/>
              </a:spcAft>
              <a:buClr>
                <a:srgbClr val="171717"/>
              </a:buClr>
              <a:buSzPts val="2000"/>
              <a:buNone/>
              <a:defRPr sz="2000" b="1"/>
            </a:lvl2pPr>
            <a:lvl3pPr marL="1371600" lvl="2" indent="-228600" algn="l">
              <a:lnSpc>
                <a:spcPct val="90000"/>
              </a:lnSpc>
              <a:spcBef>
                <a:spcPts val="500"/>
              </a:spcBef>
              <a:spcAft>
                <a:spcPts val="0"/>
              </a:spcAft>
              <a:buClr>
                <a:srgbClr val="171717"/>
              </a:buClr>
              <a:buSzPts val="1800"/>
              <a:buNone/>
              <a:defRPr sz="1800" b="1"/>
            </a:lvl3pPr>
            <a:lvl4pPr marL="1828800" lvl="3" indent="-228600" algn="l">
              <a:lnSpc>
                <a:spcPct val="90000"/>
              </a:lnSpc>
              <a:spcBef>
                <a:spcPts val="500"/>
              </a:spcBef>
              <a:spcAft>
                <a:spcPts val="0"/>
              </a:spcAft>
              <a:buClr>
                <a:srgbClr val="171717"/>
              </a:buClr>
              <a:buSzPts val="1600"/>
              <a:buNone/>
              <a:defRPr sz="1600" b="1"/>
            </a:lvl4pPr>
            <a:lvl5pPr marL="2286000" lvl="4" indent="-228600" algn="l">
              <a:lnSpc>
                <a:spcPct val="90000"/>
              </a:lnSpc>
              <a:spcBef>
                <a:spcPts val="500"/>
              </a:spcBef>
              <a:spcAft>
                <a:spcPts val="0"/>
              </a:spcAft>
              <a:buClr>
                <a:srgbClr val="171717"/>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9" name="Google Shape;149;p3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171717"/>
              </a:buClr>
              <a:buSzPts val="1800"/>
              <a:buChar char="•"/>
              <a:defRPr/>
            </a:lvl1pPr>
            <a:lvl2pPr marL="914400" lvl="1" indent="-342900" algn="l">
              <a:lnSpc>
                <a:spcPct val="90000"/>
              </a:lnSpc>
              <a:spcBef>
                <a:spcPts val="500"/>
              </a:spcBef>
              <a:spcAft>
                <a:spcPts val="0"/>
              </a:spcAft>
              <a:buClr>
                <a:srgbClr val="171717"/>
              </a:buClr>
              <a:buSzPts val="1800"/>
              <a:buChar char="•"/>
              <a:defRPr/>
            </a:lvl2pPr>
            <a:lvl3pPr marL="1371600" lvl="2" indent="-342900" algn="l">
              <a:lnSpc>
                <a:spcPct val="90000"/>
              </a:lnSpc>
              <a:spcBef>
                <a:spcPts val="500"/>
              </a:spcBef>
              <a:spcAft>
                <a:spcPts val="0"/>
              </a:spcAft>
              <a:buClr>
                <a:srgbClr val="171717"/>
              </a:buClr>
              <a:buSzPts val="1800"/>
              <a:buChar char="•"/>
              <a:defRPr/>
            </a:lvl3pPr>
            <a:lvl4pPr marL="1828800" lvl="3" indent="-342900" algn="l">
              <a:lnSpc>
                <a:spcPct val="90000"/>
              </a:lnSpc>
              <a:spcBef>
                <a:spcPts val="500"/>
              </a:spcBef>
              <a:spcAft>
                <a:spcPts val="0"/>
              </a:spcAft>
              <a:buClr>
                <a:srgbClr val="171717"/>
              </a:buClr>
              <a:buSzPts val="1800"/>
              <a:buChar char="•"/>
              <a:defRPr/>
            </a:lvl4pPr>
            <a:lvl5pPr marL="2286000" lvl="4" indent="-342900" algn="l">
              <a:lnSpc>
                <a:spcPct val="90000"/>
              </a:lnSpc>
              <a:spcBef>
                <a:spcPts val="500"/>
              </a:spcBef>
              <a:spcAft>
                <a:spcPts val="0"/>
              </a:spcAft>
              <a:buClr>
                <a:srgbClr val="171717"/>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0" name="Google Shape;150;p3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171717"/>
              </a:buClr>
              <a:buSzPts val="2400"/>
              <a:buNone/>
              <a:defRPr sz="2400" b="1"/>
            </a:lvl1pPr>
            <a:lvl2pPr marL="914400" lvl="1" indent="-228600" algn="l">
              <a:lnSpc>
                <a:spcPct val="90000"/>
              </a:lnSpc>
              <a:spcBef>
                <a:spcPts val="500"/>
              </a:spcBef>
              <a:spcAft>
                <a:spcPts val="0"/>
              </a:spcAft>
              <a:buClr>
                <a:srgbClr val="171717"/>
              </a:buClr>
              <a:buSzPts val="2000"/>
              <a:buNone/>
              <a:defRPr sz="2000" b="1"/>
            </a:lvl2pPr>
            <a:lvl3pPr marL="1371600" lvl="2" indent="-228600" algn="l">
              <a:lnSpc>
                <a:spcPct val="90000"/>
              </a:lnSpc>
              <a:spcBef>
                <a:spcPts val="500"/>
              </a:spcBef>
              <a:spcAft>
                <a:spcPts val="0"/>
              </a:spcAft>
              <a:buClr>
                <a:srgbClr val="171717"/>
              </a:buClr>
              <a:buSzPts val="1800"/>
              <a:buNone/>
              <a:defRPr sz="1800" b="1"/>
            </a:lvl3pPr>
            <a:lvl4pPr marL="1828800" lvl="3" indent="-228600" algn="l">
              <a:lnSpc>
                <a:spcPct val="90000"/>
              </a:lnSpc>
              <a:spcBef>
                <a:spcPts val="500"/>
              </a:spcBef>
              <a:spcAft>
                <a:spcPts val="0"/>
              </a:spcAft>
              <a:buClr>
                <a:srgbClr val="171717"/>
              </a:buClr>
              <a:buSzPts val="1600"/>
              <a:buNone/>
              <a:defRPr sz="1600" b="1"/>
            </a:lvl4pPr>
            <a:lvl5pPr marL="2286000" lvl="4" indent="-228600" algn="l">
              <a:lnSpc>
                <a:spcPct val="90000"/>
              </a:lnSpc>
              <a:spcBef>
                <a:spcPts val="500"/>
              </a:spcBef>
              <a:spcAft>
                <a:spcPts val="0"/>
              </a:spcAft>
              <a:buClr>
                <a:srgbClr val="171717"/>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51" name="Google Shape;151;p3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171717"/>
              </a:buClr>
              <a:buSzPts val="1800"/>
              <a:buChar char="•"/>
              <a:defRPr/>
            </a:lvl1pPr>
            <a:lvl2pPr marL="914400" lvl="1" indent="-342900" algn="l">
              <a:lnSpc>
                <a:spcPct val="90000"/>
              </a:lnSpc>
              <a:spcBef>
                <a:spcPts val="500"/>
              </a:spcBef>
              <a:spcAft>
                <a:spcPts val="0"/>
              </a:spcAft>
              <a:buClr>
                <a:srgbClr val="171717"/>
              </a:buClr>
              <a:buSzPts val="1800"/>
              <a:buChar char="•"/>
              <a:defRPr/>
            </a:lvl2pPr>
            <a:lvl3pPr marL="1371600" lvl="2" indent="-342900" algn="l">
              <a:lnSpc>
                <a:spcPct val="90000"/>
              </a:lnSpc>
              <a:spcBef>
                <a:spcPts val="500"/>
              </a:spcBef>
              <a:spcAft>
                <a:spcPts val="0"/>
              </a:spcAft>
              <a:buClr>
                <a:srgbClr val="171717"/>
              </a:buClr>
              <a:buSzPts val="1800"/>
              <a:buChar char="•"/>
              <a:defRPr/>
            </a:lvl3pPr>
            <a:lvl4pPr marL="1828800" lvl="3" indent="-342900" algn="l">
              <a:lnSpc>
                <a:spcPct val="90000"/>
              </a:lnSpc>
              <a:spcBef>
                <a:spcPts val="500"/>
              </a:spcBef>
              <a:spcAft>
                <a:spcPts val="0"/>
              </a:spcAft>
              <a:buClr>
                <a:srgbClr val="171717"/>
              </a:buClr>
              <a:buSzPts val="1800"/>
              <a:buChar char="•"/>
              <a:defRPr/>
            </a:lvl4pPr>
            <a:lvl5pPr marL="2286000" lvl="4" indent="-342900" algn="l">
              <a:lnSpc>
                <a:spcPct val="90000"/>
              </a:lnSpc>
              <a:spcBef>
                <a:spcPts val="500"/>
              </a:spcBef>
              <a:spcAft>
                <a:spcPts val="0"/>
              </a:spcAft>
              <a:buClr>
                <a:srgbClr val="171717"/>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2" name="Google Shape;152;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sp>
        <p:nvSpPr>
          <p:cNvPr id="24" name="Google Shape;24;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5"/>
        <p:cNvGrpSpPr/>
        <p:nvPr/>
      </p:nvGrpSpPr>
      <p:grpSpPr>
        <a:xfrm>
          <a:off x="0" y="0"/>
          <a:ext cx="0" cy="0"/>
          <a:chOff x="0" y="0"/>
          <a:chExt cx="0" cy="0"/>
        </a:xfrm>
      </p:grpSpPr>
      <p:sp>
        <p:nvSpPr>
          <p:cNvPr id="156" name="Google Shape;156;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71717"/>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9" name="Google Shape;159;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60"/>
        <p:cNvGrpSpPr/>
        <p:nvPr/>
      </p:nvGrpSpPr>
      <p:grpSpPr>
        <a:xfrm>
          <a:off x="0" y="0"/>
          <a:ext cx="0" cy="0"/>
          <a:chOff x="0" y="0"/>
          <a:chExt cx="0" cy="0"/>
        </a:xfrm>
      </p:grpSpPr>
      <p:sp>
        <p:nvSpPr>
          <p:cNvPr id="161" name="Google Shape;161;p3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71717"/>
              </a:buClr>
              <a:buSzPts val="3200"/>
              <a:buFont typeface="Quattrocento Sa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2" name="Google Shape;162;p3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71717"/>
              </a:buClr>
              <a:buSzPts val="3200"/>
              <a:buChar char="•"/>
              <a:defRPr sz="3200"/>
            </a:lvl1pPr>
            <a:lvl2pPr marL="914400" lvl="1" indent="-406400" algn="l">
              <a:lnSpc>
                <a:spcPct val="90000"/>
              </a:lnSpc>
              <a:spcBef>
                <a:spcPts val="500"/>
              </a:spcBef>
              <a:spcAft>
                <a:spcPts val="0"/>
              </a:spcAft>
              <a:buClr>
                <a:srgbClr val="171717"/>
              </a:buClr>
              <a:buSzPts val="2800"/>
              <a:buChar char="•"/>
              <a:defRPr sz="2800"/>
            </a:lvl2pPr>
            <a:lvl3pPr marL="1371600" lvl="2" indent="-381000" algn="l">
              <a:lnSpc>
                <a:spcPct val="90000"/>
              </a:lnSpc>
              <a:spcBef>
                <a:spcPts val="500"/>
              </a:spcBef>
              <a:spcAft>
                <a:spcPts val="0"/>
              </a:spcAft>
              <a:buClr>
                <a:srgbClr val="171717"/>
              </a:buClr>
              <a:buSzPts val="2400"/>
              <a:buChar char="•"/>
              <a:defRPr sz="2400"/>
            </a:lvl3pPr>
            <a:lvl4pPr marL="1828800" lvl="3" indent="-355600" algn="l">
              <a:lnSpc>
                <a:spcPct val="90000"/>
              </a:lnSpc>
              <a:spcBef>
                <a:spcPts val="500"/>
              </a:spcBef>
              <a:spcAft>
                <a:spcPts val="0"/>
              </a:spcAft>
              <a:buClr>
                <a:srgbClr val="171717"/>
              </a:buClr>
              <a:buSzPts val="2000"/>
              <a:buChar char="•"/>
              <a:defRPr sz="2000"/>
            </a:lvl4pPr>
            <a:lvl5pPr marL="2286000" lvl="4" indent="-355600" algn="l">
              <a:lnSpc>
                <a:spcPct val="90000"/>
              </a:lnSpc>
              <a:spcBef>
                <a:spcPts val="500"/>
              </a:spcBef>
              <a:spcAft>
                <a:spcPts val="0"/>
              </a:spcAft>
              <a:buClr>
                <a:srgbClr val="171717"/>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63" name="Google Shape;163;p3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71717"/>
              </a:buClr>
              <a:buSzPts val="1600"/>
              <a:buNone/>
              <a:defRPr sz="1600"/>
            </a:lvl1pPr>
            <a:lvl2pPr marL="914400" lvl="1" indent="-228600" algn="l">
              <a:lnSpc>
                <a:spcPct val="90000"/>
              </a:lnSpc>
              <a:spcBef>
                <a:spcPts val="500"/>
              </a:spcBef>
              <a:spcAft>
                <a:spcPts val="0"/>
              </a:spcAft>
              <a:buClr>
                <a:srgbClr val="171717"/>
              </a:buClr>
              <a:buSzPts val="1400"/>
              <a:buNone/>
              <a:defRPr sz="1400"/>
            </a:lvl2pPr>
            <a:lvl3pPr marL="1371600" lvl="2" indent="-228600" algn="l">
              <a:lnSpc>
                <a:spcPct val="90000"/>
              </a:lnSpc>
              <a:spcBef>
                <a:spcPts val="500"/>
              </a:spcBef>
              <a:spcAft>
                <a:spcPts val="0"/>
              </a:spcAft>
              <a:buClr>
                <a:srgbClr val="171717"/>
              </a:buClr>
              <a:buSzPts val="1200"/>
              <a:buNone/>
              <a:defRPr sz="1200"/>
            </a:lvl3pPr>
            <a:lvl4pPr marL="1828800" lvl="3" indent="-228600" algn="l">
              <a:lnSpc>
                <a:spcPct val="90000"/>
              </a:lnSpc>
              <a:spcBef>
                <a:spcPts val="500"/>
              </a:spcBef>
              <a:spcAft>
                <a:spcPts val="0"/>
              </a:spcAft>
              <a:buClr>
                <a:srgbClr val="171717"/>
              </a:buClr>
              <a:buSzPts val="1000"/>
              <a:buNone/>
              <a:defRPr sz="1000"/>
            </a:lvl4pPr>
            <a:lvl5pPr marL="2286000" lvl="4" indent="-228600" algn="l">
              <a:lnSpc>
                <a:spcPct val="90000"/>
              </a:lnSpc>
              <a:spcBef>
                <a:spcPts val="500"/>
              </a:spcBef>
              <a:spcAft>
                <a:spcPts val="0"/>
              </a:spcAft>
              <a:buClr>
                <a:srgbClr val="171717"/>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64" name="Google Shape;164;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 name="Google Shape;165;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6" name="Google Shape;16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67"/>
        <p:cNvGrpSpPr/>
        <p:nvPr/>
      </p:nvGrpSpPr>
      <p:grpSpPr>
        <a:xfrm>
          <a:off x="0" y="0"/>
          <a:ext cx="0" cy="0"/>
          <a:chOff x="0" y="0"/>
          <a:chExt cx="0" cy="0"/>
        </a:xfrm>
      </p:grpSpPr>
      <p:sp>
        <p:nvSpPr>
          <p:cNvPr id="168" name="Google Shape;168;p4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71717"/>
              </a:buClr>
              <a:buSzPts val="3200"/>
              <a:buFont typeface="Quattrocento Sa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9" name="Google Shape;169;p40"/>
          <p:cNvSpPr>
            <a:spLocks noGrp="1"/>
          </p:cNvSpPr>
          <p:nvPr>
            <p:ph type="pic" idx="2"/>
          </p:nvPr>
        </p:nvSpPr>
        <p:spPr>
          <a:xfrm>
            <a:off x="5183188" y="987425"/>
            <a:ext cx="6172200" cy="4873625"/>
          </a:xfrm>
          <a:prstGeom prst="rect">
            <a:avLst/>
          </a:prstGeom>
          <a:noFill/>
          <a:ln>
            <a:noFill/>
          </a:ln>
        </p:spPr>
      </p:sp>
      <p:sp>
        <p:nvSpPr>
          <p:cNvPr id="170" name="Google Shape;170;p4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71717"/>
              </a:buClr>
              <a:buSzPts val="1600"/>
              <a:buNone/>
              <a:defRPr sz="1600"/>
            </a:lvl1pPr>
            <a:lvl2pPr marL="914400" lvl="1" indent="-228600" algn="l">
              <a:lnSpc>
                <a:spcPct val="90000"/>
              </a:lnSpc>
              <a:spcBef>
                <a:spcPts val="500"/>
              </a:spcBef>
              <a:spcAft>
                <a:spcPts val="0"/>
              </a:spcAft>
              <a:buClr>
                <a:srgbClr val="171717"/>
              </a:buClr>
              <a:buSzPts val="1400"/>
              <a:buNone/>
              <a:defRPr sz="1400"/>
            </a:lvl2pPr>
            <a:lvl3pPr marL="1371600" lvl="2" indent="-228600" algn="l">
              <a:lnSpc>
                <a:spcPct val="90000"/>
              </a:lnSpc>
              <a:spcBef>
                <a:spcPts val="500"/>
              </a:spcBef>
              <a:spcAft>
                <a:spcPts val="0"/>
              </a:spcAft>
              <a:buClr>
                <a:srgbClr val="171717"/>
              </a:buClr>
              <a:buSzPts val="1200"/>
              <a:buNone/>
              <a:defRPr sz="1200"/>
            </a:lvl3pPr>
            <a:lvl4pPr marL="1828800" lvl="3" indent="-228600" algn="l">
              <a:lnSpc>
                <a:spcPct val="90000"/>
              </a:lnSpc>
              <a:spcBef>
                <a:spcPts val="500"/>
              </a:spcBef>
              <a:spcAft>
                <a:spcPts val="0"/>
              </a:spcAft>
              <a:buClr>
                <a:srgbClr val="171717"/>
              </a:buClr>
              <a:buSzPts val="1000"/>
              <a:buNone/>
              <a:defRPr sz="1000"/>
            </a:lvl4pPr>
            <a:lvl5pPr marL="2286000" lvl="4" indent="-228600" algn="l">
              <a:lnSpc>
                <a:spcPct val="90000"/>
              </a:lnSpc>
              <a:spcBef>
                <a:spcPts val="500"/>
              </a:spcBef>
              <a:spcAft>
                <a:spcPts val="0"/>
              </a:spcAft>
              <a:buClr>
                <a:srgbClr val="171717"/>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71" name="Google Shape;171;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2" name="Google Shape;172;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74"/>
        <p:cNvGrpSpPr/>
        <p:nvPr/>
      </p:nvGrpSpPr>
      <p:grpSpPr>
        <a:xfrm>
          <a:off x="0" y="0"/>
          <a:ext cx="0" cy="0"/>
          <a:chOff x="0" y="0"/>
          <a:chExt cx="0" cy="0"/>
        </a:xfrm>
      </p:grpSpPr>
      <p:sp>
        <p:nvSpPr>
          <p:cNvPr id="175" name="Google Shape;175;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71717"/>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6" name="Google Shape;176;p4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171717"/>
              </a:buClr>
              <a:buSzPts val="1800"/>
              <a:buChar char="•"/>
              <a:defRPr/>
            </a:lvl1pPr>
            <a:lvl2pPr marL="914400" lvl="1" indent="-342900" algn="l">
              <a:lnSpc>
                <a:spcPct val="90000"/>
              </a:lnSpc>
              <a:spcBef>
                <a:spcPts val="500"/>
              </a:spcBef>
              <a:spcAft>
                <a:spcPts val="0"/>
              </a:spcAft>
              <a:buClr>
                <a:srgbClr val="171717"/>
              </a:buClr>
              <a:buSzPts val="1800"/>
              <a:buChar char="•"/>
              <a:defRPr/>
            </a:lvl2pPr>
            <a:lvl3pPr marL="1371600" lvl="2" indent="-342900" algn="l">
              <a:lnSpc>
                <a:spcPct val="90000"/>
              </a:lnSpc>
              <a:spcBef>
                <a:spcPts val="500"/>
              </a:spcBef>
              <a:spcAft>
                <a:spcPts val="0"/>
              </a:spcAft>
              <a:buClr>
                <a:srgbClr val="171717"/>
              </a:buClr>
              <a:buSzPts val="1800"/>
              <a:buChar char="•"/>
              <a:defRPr/>
            </a:lvl3pPr>
            <a:lvl4pPr marL="1828800" lvl="3" indent="-342900" algn="l">
              <a:lnSpc>
                <a:spcPct val="90000"/>
              </a:lnSpc>
              <a:spcBef>
                <a:spcPts val="500"/>
              </a:spcBef>
              <a:spcAft>
                <a:spcPts val="0"/>
              </a:spcAft>
              <a:buClr>
                <a:srgbClr val="171717"/>
              </a:buClr>
              <a:buSzPts val="1800"/>
              <a:buChar char="•"/>
              <a:defRPr/>
            </a:lvl4pPr>
            <a:lvl5pPr marL="2286000" lvl="4" indent="-342900" algn="l">
              <a:lnSpc>
                <a:spcPct val="90000"/>
              </a:lnSpc>
              <a:spcBef>
                <a:spcPts val="500"/>
              </a:spcBef>
              <a:spcAft>
                <a:spcPts val="0"/>
              </a:spcAft>
              <a:buClr>
                <a:srgbClr val="171717"/>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7" name="Google Shape;177;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9" name="Google Shape;179;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80"/>
        <p:cNvGrpSpPr/>
        <p:nvPr/>
      </p:nvGrpSpPr>
      <p:grpSpPr>
        <a:xfrm>
          <a:off x="0" y="0"/>
          <a:ext cx="0" cy="0"/>
          <a:chOff x="0" y="0"/>
          <a:chExt cx="0" cy="0"/>
        </a:xfrm>
      </p:grpSpPr>
      <p:sp>
        <p:nvSpPr>
          <p:cNvPr id="181" name="Google Shape;181;p4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71717"/>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2" name="Google Shape;182;p4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171717"/>
              </a:buClr>
              <a:buSzPts val="1800"/>
              <a:buChar char="•"/>
              <a:defRPr/>
            </a:lvl1pPr>
            <a:lvl2pPr marL="914400" lvl="1" indent="-342900" algn="l">
              <a:lnSpc>
                <a:spcPct val="90000"/>
              </a:lnSpc>
              <a:spcBef>
                <a:spcPts val="500"/>
              </a:spcBef>
              <a:spcAft>
                <a:spcPts val="0"/>
              </a:spcAft>
              <a:buClr>
                <a:srgbClr val="171717"/>
              </a:buClr>
              <a:buSzPts val="1800"/>
              <a:buChar char="•"/>
              <a:defRPr/>
            </a:lvl2pPr>
            <a:lvl3pPr marL="1371600" lvl="2" indent="-342900" algn="l">
              <a:lnSpc>
                <a:spcPct val="90000"/>
              </a:lnSpc>
              <a:spcBef>
                <a:spcPts val="500"/>
              </a:spcBef>
              <a:spcAft>
                <a:spcPts val="0"/>
              </a:spcAft>
              <a:buClr>
                <a:srgbClr val="171717"/>
              </a:buClr>
              <a:buSzPts val="1800"/>
              <a:buChar char="•"/>
              <a:defRPr/>
            </a:lvl3pPr>
            <a:lvl4pPr marL="1828800" lvl="3" indent="-342900" algn="l">
              <a:lnSpc>
                <a:spcPct val="90000"/>
              </a:lnSpc>
              <a:spcBef>
                <a:spcPts val="500"/>
              </a:spcBef>
              <a:spcAft>
                <a:spcPts val="0"/>
              </a:spcAft>
              <a:buClr>
                <a:srgbClr val="171717"/>
              </a:buClr>
              <a:buSzPts val="1800"/>
              <a:buChar char="•"/>
              <a:defRPr/>
            </a:lvl4pPr>
            <a:lvl5pPr marL="2286000" lvl="4" indent="-342900" algn="l">
              <a:lnSpc>
                <a:spcPct val="90000"/>
              </a:lnSpc>
              <a:spcBef>
                <a:spcPts val="500"/>
              </a:spcBef>
              <a:spcAft>
                <a:spcPts val="0"/>
              </a:spcAft>
              <a:buClr>
                <a:srgbClr val="171717"/>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 name="Google Shape;183;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4" name="Google Shape;184;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7"/>
        <p:cNvGrpSpPr/>
        <p:nvPr/>
      </p:nvGrpSpPr>
      <p:grpSpPr>
        <a:xfrm>
          <a:off x="0" y="0"/>
          <a:ext cx="0" cy="0"/>
          <a:chOff x="0" y="0"/>
          <a:chExt cx="0" cy="0"/>
        </a:xfrm>
      </p:grpSpPr>
      <p:sp>
        <p:nvSpPr>
          <p:cNvPr id="28" name="Google Shape;28;p2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D8D8D8"/>
              </a:buClr>
              <a:buSzPts val="6000"/>
              <a:buFont typeface="Quattrocento Sans"/>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rgbClr val="D8D8D8"/>
              </a:buClr>
              <a:buSzPts val="2400"/>
              <a:buNone/>
              <a:defRPr sz="2400"/>
            </a:lvl1pPr>
            <a:lvl2pPr lvl="1" algn="ctr">
              <a:lnSpc>
                <a:spcPct val="90000"/>
              </a:lnSpc>
              <a:spcBef>
                <a:spcPts val="500"/>
              </a:spcBef>
              <a:spcAft>
                <a:spcPts val="0"/>
              </a:spcAft>
              <a:buClr>
                <a:srgbClr val="D8D8D8"/>
              </a:buClr>
              <a:buSzPts val="2000"/>
              <a:buNone/>
              <a:defRPr sz="2000"/>
            </a:lvl2pPr>
            <a:lvl3pPr lvl="2" algn="ctr">
              <a:lnSpc>
                <a:spcPct val="90000"/>
              </a:lnSpc>
              <a:spcBef>
                <a:spcPts val="500"/>
              </a:spcBef>
              <a:spcAft>
                <a:spcPts val="0"/>
              </a:spcAft>
              <a:buClr>
                <a:srgbClr val="D8D8D8"/>
              </a:buClr>
              <a:buSzPts val="1800"/>
              <a:buNone/>
              <a:defRPr sz="1800"/>
            </a:lvl3pPr>
            <a:lvl4pPr lvl="3" algn="ctr">
              <a:lnSpc>
                <a:spcPct val="90000"/>
              </a:lnSpc>
              <a:spcBef>
                <a:spcPts val="500"/>
              </a:spcBef>
              <a:spcAft>
                <a:spcPts val="0"/>
              </a:spcAft>
              <a:buClr>
                <a:srgbClr val="D8D8D8"/>
              </a:buClr>
              <a:buSzPts val="1600"/>
              <a:buNone/>
              <a:defRPr sz="1600"/>
            </a:lvl4pPr>
            <a:lvl5pPr lvl="4" algn="ctr">
              <a:lnSpc>
                <a:spcPct val="90000"/>
              </a:lnSpc>
              <a:spcBef>
                <a:spcPts val="500"/>
              </a:spcBef>
              <a:spcAft>
                <a:spcPts val="0"/>
              </a:spcAft>
              <a:buClr>
                <a:srgbClr val="D8D8D8"/>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0" name="Google Shape;30;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3"/>
        <p:cNvGrpSpPr/>
        <p:nvPr/>
      </p:nvGrpSpPr>
      <p:grpSpPr>
        <a:xfrm>
          <a:off x="0" y="0"/>
          <a:ext cx="0" cy="0"/>
          <a:chOff x="0" y="0"/>
          <a:chExt cx="0" cy="0"/>
        </a:xfrm>
      </p:grpSpPr>
      <p:sp>
        <p:nvSpPr>
          <p:cNvPr id="34" name="Google Shape;34;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D8D8D8"/>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D8D8D8"/>
              </a:buClr>
              <a:buSzPts val="1800"/>
              <a:buChar char="•"/>
              <a:defRPr/>
            </a:lvl1pPr>
            <a:lvl2pPr marL="914400" lvl="1" indent="-342900" algn="l">
              <a:lnSpc>
                <a:spcPct val="90000"/>
              </a:lnSpc>
              <a:spcBef>
                <a:spcPts val="500"/>
              </a:spcBef>
              <a:spcAft>
                <a:spcPts val="0"/>
              </a:spcAft>
              <a:buClr>
                <a:srgbClr val="D8D8D8"/>
              </a:buClr>
              <a:buSzPts val="1800"/>
              <a:buChar char="•"/>
              <a:defRPr/>
            </a:lvl2pPr>
            <a:lvl3pPr marL="1371600" lvl="2" indent="-342900" algn="l">
              <a:lnSpc>
                <a:spcPct val="90000"/>
              </a:lnSpc>
              <a:spcBef>
                <a:spcPts val="500"/>
              </a:spcBef>
              <a:spcAft>
                <a:spcPts val="0"/>
              </a:spcAft>
              <a:buClr>
                <a:srgbClr val="D8D8D8"/>
              </a:buClr>
              <a:buSzPts val="1800"/>
              <a:buChar char="•"/>
              <a:defRPr/>
            </a:lvl3pPr>
            <a:lvl4pPr marL="1828800" lvl="3" indent="-342900" algn="l">
              <a:lnSpc>
                <a:spcPct val="90000"/>
              </a:lnSpc>
              <a:spcBef>
                <a:spcPts val="500"/>
              </a:spcBef>
              <a:spcAft>
                <a:spcPts val="0"/>
              </a:spcAft>
              <a:buClr>
                <a:srgbClr val="D8D8D8"/>
              </a:buClr>
              <a:buSzPts val="1800"/>
              <a:buChar char="•"/>
              <a:defRPr/>
            </a:lvl4pPr>
            <a:lvl5pPr marL="2286000" lvl="4" indent="-342900" algn="l">
              <a:lnSpc>
                <a:spcPct val="90000"/>
              </a:lnSpc>
              <a:spcBef>
                <a:spcPts val="500"/>
              </a:spcBef>
              <a:spcAft>
                <a:spcPts val="0"/>
              </a:spcAft>
              <a:buClr>
                <a:srgbClr val="D8D8D8"/>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9"/>
        <p:cNvGrpSpPr/>
        <p:nvPr/>
      </p:nvGrpSpPr>
      <p:grpSpPr>
        <a:xfrm>
          <a:off x="0" y="0"/>
          <a:ext cx="0" cy="0"/>
          <a:chOff x="0" y="0"/>
          <a:chExt cx="0" cy="0"/>
        </a:xfrm>
      </p:grpSpPr>
      <p:sp>
        <p:nvSpPr>
          <p:cNvPr id="40" name="Google Shape;40;p2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D8D8D8"/>
              </a:buClr>
              <a:buSzPts val="6000"/>
              <a:buFont typeface="Quattrocento Sans"/>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42" name="Google Shape;4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46" name="Google Shape;46;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D8D8D8"/>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D8D8D8"/>
              </a:buClr>
              <a:buSzPts val="1800"/>
              <a:buChar char="•"/>
              <a:defRPr/>
            </a:lvl1pPr>
            <a:lvl2pPr marL="914400" lvl="1" indent="-342900" algn="l">
              <a:lnSpc>
                <a:spcPct val="90000"/>
              </a:lnSpc>
              <a:spcBef>
                <a:spcPts val="500"/>
              </a:spcBef>
              <a:spcAft>
                <a:spcPts val="0"/>
              </a:spcAft>
              <a:buClr>
                <a:srgbClr val="D8D8D8"/>
              </a:buClr>
              <a:buSzPts val="1800"/>
              <a:buChar char="•"/>
              <a:defRPr/>
            </a:lvl2pPr>
            <a:lvl3pPr marL="1371600" lvl="2" indent="-342900" algn="l">
              <a:lnSpc>
                <a:spcPct val="90000"/>
              </a:lnSpc>
              <a:spcBef>
                <a:spcPts val="500"/>
              </a:spcBef>
              <a:spcAft>
                <a:spcPts val="0"/>
              </a:spcAft>
              <a:buClr>
                <a:srgbClr val="D8D8D8"/>
              </a:buClr>
              <a:buSzPts val="1800"/>
              <a:buChar char="•"/>
              <a:defRPr/>
            </a:lvl3pPr>
            <a:lvl4pPr marL="1828800" lvl="3" indent="-342900" algn="l">
              <a:lnSpc>
                <a:spcPct val="90000"/>
              </a:lnSpc>
              <a:spcBef>
                <a:spcPts val="500"/>
              </a:spcBef>
              <a:spcAft>
                <a:spcPts val="0"/>
              </a:spcAft>
              <a:buClr>
                <a:srgbClr val="D8D8D8"/>
              </a:buClr>
              <a:buSzPts val="1800"/>
              <a:buChar char="•"/>
              <a:defRPr/>
            </a:lvl4pPr>
            <a:lvl5pPr marL="2286000" lvl="4" indent="-342900" algn="l">
              <a:lnSpc>
                <a:spcPct val="90000"/>
              </a:lnSpc>
              <a:spcBef>
                <a:spcPts val="500"/>
              </a:spcBef>
              <a:spcAft>
                <a:spcPts val="0"/>
              </a:spcAft>
              <a:buClr>
                <a:srgbClr val="D8D8D8"/>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2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D8D8D8"/>
              </a:buClr>
              <a:buSzPts val="1800"/>
              <a:buChar char="•"/>
              <a:defRPr/>
            </a:lvl1pPr>
            <a:lvl2pPr marL="914400" lvl="1" indent="-342900" algn="l">
              <a:lnSpc>
                <a:spcPct val="90000"/>
              </a:lnSpc>
              <a:spcBef>
                <a:spcPts val="500"/>
              </a:spcBef>
              <a:spcAft>
                <a:spcPts val="0"/>
              </a:spcAft>
              <a:buClr>
                <a:srgbClr val="D8D8D8"/>
              </a:buClr>
              <a:buSzPts val="1800"/>
              <a:buChar char="•"/>
              <a:defRPr/>
            </a:lvl2pPr>
            <a:lvl3pPr marL="1371600" lvl="2" indent="-342900" algn="l">
              <a:lnSpc>
                <a:spcPct val="90000"/>
              </a:lnSpc>
              <a:spcBef>
                <a:spcPts val="500"/>
              </a:spcBef>
              <a:spcAft>
                <a:spcPts val="0"/>
              </a:spcAft>
              <a:buClr>
                <a:srgbClr val="D8D8D8"/>
              </a:buClr>
              <a:buSzPts val="1800"/>
              <a:buChar char="•"/>
              <a:defRPr/>
            </a:lvl3pPr>
            <a:lvl4pPr marL="1828800" lvl="3" indent="-342900" algn="l">
              <a:lnSpc>
                <a:spcPct val="90000"/>
              </a:lnSpc>
              <a:spcBef>
                <a:spcPts val="500"/>
              </a:spcBef>
              <a:spcAft>
                <a:spcPts val="0"/>
              </a:spcAft>
              <a:buClr>
                <a:srgbClr val="D8D8D8"/>
              </a:buClr>
              <a:buSzPts val="1800"/>
              <a:buChar char="•"/>
              <a:defRPr/>
            </a:lvl4pPr>
            <a:lvl5pPr marL="2286000" lvl="4" indent="-342900" algn="l">
              <a:lnSpc>
                <a:spcPct val="90000"/>
              </a:lnSpc>
              <a:spcBef>
                <a:spcPts val="500"/>
              </a:spcBef>
              <a:spcAft>
                <a:spcPts val="0"/>
              </a:spcAft>
              <a:buClr>
                <a:srgbClr val="D8D8D8"/>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2"/>
        <p:cNvGrpSpPr/>
        <p:nvPr/>
      </p:nvGrpSpPr>
      <p:grpSpPr>
        <a:xfrm>
          <a:off x="0" y="0"/>
          <a:ext cx="0" cy="0"/>
          <a:chOff x="0" y="0"/>
          <a:chExt cx="0" cy="0"/>
        </a:xfrm>
      </p:grpSpPr>
      <p:sp>
        <p:nvSpPr>
          <p:cNvPr id="53" name="Google Shape;53;p2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D8D8D8"/>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2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D8D8D8"/>
              </a:buClr>
              <a:buSzPts val="2400"/>
              <a:buNone/>
              <a:defRPr sz="2400" b="1"/>
            </a:lvl1pPr>
            <a:lvl2pPr marL="914400" lvl="1" indent="-228600" algn="l">
              <a:lnSpc>
                <a:spcPct val="90000"/>
              </a:lnSpc>
              <a:spcBef>
                <a:spcPts val="500"/>
              </a:spcBef>
              <a:spcAft>
                <a:spcPts val="0"/>
              </a:spcAft>
              <a:buClr>
                <a:srgbClr val="D8D8D8"/>
              </a:buClr>
              <a:buSzPts val="2000"/>
              <a:buNone/>
              <a:defRPr sz="2000" b="1"/>
            </a:lvl2pPr>
            <a:lvl3pPr marL="1371600" lvl="2" indent="-228600" algn="l">
              <a:lnSpc>
                <a:spcPct val="90000"/>
              </a:lnSpc>
              <a:spcBef>
                <a:spcPts val="500"/>
              </a:spcBef>
              <a:spcAft>
                <a:spcPts val="0"/>
              </a:spcAft>
              <a:buClr>
                <a:srgbClr val="D8D8D8"/>
              </a:buClr>
              <a:buSzPts val="1800"/>
              <a:buNone/>
              <a:defRPr sz="1800" b="1"/>
            </a:lvl3pPr>
            <a:lvl4pPr marL="1828800" lvl="3" indent="-228600" algn="l">
              <a:lnSpc>
                <a:spcPct val="90000"/>
              </a:lnSpc>
              <a:spcBef>
                <a:spcPts val="500"/>
              </a:spcBef>
              <a:spcAft>
                <a:spcPts val="0"/>
              </a:spcAft>
              <a:buClr>
                <a:srgbClr val="D8D8D8"/>
              </a:buClr>
              <a:buSzPts val="1600"/>
              <a:buNone/>
              <a:defRPr sz="1600" b="1"/>
            </a:lvl4pPr>
            <a:lvl5pPr marL="2286000" lvl="4" indent="-228600" algn="l">
              <a:lnSpc>
                <a:spcPct val="90000"/>
              </a:lnSpc>
              <a:spcBef>
                <a:spcPts val="500"/>
              </a:spcBef>
              <a:spcAft>
                <a:spcPts val="0"/>
              </a:spcAft>
              <a:buClr>
                <a:srgbClr val="D8D8D8"/>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5" name="Google Shape;55;p2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D8D8D8"/>
              </a:buClr>
              <a:buSzPts val="1800"/>
              <a:buChar char="•"/>
              <a:defRPr/>
            </a:lvl1pPr>
            <a:lvl2pPr marL="914400" lvl="1" indent="-342900" algn="l">
              <a:lnSpc>
                <a:spcPct val="90000"/>
              </a:lnSpc>
              <a:spcBef>
                <a:spcPts val="500"/>
              </a:spcBef>
              <a:spcAft>
                <a:spcPts val="0"/>
              </a:spcAft>
              <a:buClr>
                <a:srgbClr val="D8D8D8"/>
              </a:buClr>
              <a:buSzPts val="1800"/>
              <a:buChar char="•"/>
              <a:defRPr/>
            </a:lvl2pPr>
            <a:lvl3pPr marL="1371600" lvl="2" indent="-342900" algn="l">
              <a:lnSpc>
                <a:spcPct val="90000"/>
              </a:lnSpc>
              <a:spcBef>
                <a:spcPts val="500"/>
              </a:spcBef>
              <a:spcAft>
                <a:spcPts val="0"/>
              </a:spcAft>
              <a:buClr>
                <a:srgbClr val="D8D8D8"/>
              </a:buClr>
              <a:buSzPts val="1800"/>
              <a:buChar char="•"/>
              <a:defRPr/>
            </a:lvl3pPr>
            <a:lvl4pPr marL="1828800" lvl="3" indent="-342900" algn="l">
              <a:lnSpc>
                <a:spcPct val="90000"/>
              </a:lnSpc>
              <a:spcBef>
                <a:spcPts val="500"/>
              </a:spcBef>
              <a:spcAft>
                <a:spcPts val="0"/>
              </a:spcAft>
              <a:buClr>
                <a:srgbClr val="D8D8D8"/>
              </a:buClr>
              <a:buSzPts val="1800"/>
              <a:buChar char="•"/>
              <a:defRPr/>
            </a:lvl4pPr>
            <a:lvl5pPr marL="2286000" lvl="4" indent="-342900" algn="l">
              <a:lnSpc>
                <a:spcPct val="90000"/>
              </a:lnSpc>
              <a:spcBef>
                <a:spcPts val="500"/>
              </a:spcBef>
              <a:spcAft>
                <a:spcPts val="0"/>
              </a:spcAft>
              <a:buClr>
                <a:srgbClr val="D8D8D8"/>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2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D8D8D8"/>
              </a:buClr>
              <a:buSzPts val="2400"/>
              <a:buNone/>
              <a:defRPr sz="2400" b="1"/>
            </a:lvl1pPr>
            <a:lvl2pPr marL="914400" lvl="1" indent="-228600" algn="l">
              <a:lnSpc>
                <a:spcPct val="90000"/>
              </a:lnSpc>
              <a:spcBef>
                <a:spcPts val="500"/>
              </a:spcBef>
              <a:spcAft>
                <a:spcPts val="0"/>
              </a:spcAft>
              <a:buClr>
                <a:srgbClr val="D8D8D8"/>
              </a:buClr>
              <a:buSzPts val="2000"/>
              <a:buNone/>
              <a:defRPr sz="2000" b="1"/>
            </a:lvl2pPr>
            <a:lvl3pPr marL="1371600" lvl="2" indent="-228600" algn="l">
              <a:lnSpc>
                <a:spcPct val="90000"/>
              </a:lnSpc>
              <a:spcBef>
                <a:spcPts val="500"/>
              </a:spcBef>
              <a:spcAft>
                <a:spcPts val="0"/>
              </a:spcAft>
              <a:buClr>
                <a:srgbClr val="D8D8D8"/>
              </a:buClr>
              <a:buSzPts val="1800"/>
              <a:buNone/>
              <a:defRPr sz="1800" b="1"/>
            </a:lvl3pPr>
            <a:lvl4pPr marL="1828800" lvl="3" indent="-228600" algn="l">
              <a:lnSpc>
                <a:spcPct val="90000"/>
              </a:lnSpc>
              <a:spcBef>
                <a:spcPts val="500"/>
              </a:spcBef>
              <a:spcAft>
                <a:spcPts val="0"/>
              </a:spcAft>
              <a:buClr>
                <a:srgbClr val="D8D8D8"/>
              </a:buClr>
              <a:buSzPts val="1600"/>
              <a:buNone/>
              <a:defRPr sz="1600" b="1"/>
            </a:lvl4pPr>
            <a:lvl5pPr marL="2286000" lvl="4" indent="-228600" algn="l">
              <a:lnSpc>
                <a:spcPct val="90000"/>
              </a:lnSpc>
              <a:spcBef>
                <a:spcPts val="500"/>
              </a:spcBef>
              <a:spcAft>
                <a:spcPts val="0"/>
              </a:spcAft>
              <a:buClr>
                <a:srgbClr val="D8D8D8"/>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7" name="Google Shape;57;p2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D8D8D8"/>
              </a:buClr>
              <a:buSzPts val="1800"/>
              <a:buChar char="•"/>
              <a:defRPr/>
            </a:lvl1pPr>
            <a:lvl2pPr marL="914400" lvl="1" indent="-342900" algn="l">
              <a:lnSpc>
                <a:spcPct val="90000"/>
              </a:lnSpc>
              <a:spcBef>
                <a:spcPts val="500"/>
              </a:spcBef>
              <a:spcAft>
                <a:spcPts val="0"/>
              </a:spcAft>
              <a:buClr>
                <a:srgbClr val="D8D8D8"/>
              </a:buClr>
              <a:buSzPts val="1800"/>
              <a:buChar char="•"/>
              <a:defRPr/>
            </a:lvl2pPr>
            <a:lvl3pPr marL="1371600" lvl="2" indent="-342900" algn="l">
              <a:lnSpc>
                <a:spcPct val="90000"/>
              </a:lnSpc>
              <a:spcBef>
                <a:spcPts val="500"/>
              </a:spcBef>
              <a:spcAft>
                <a:spcPts val="0"/>
              </a:spcAft>
              <a:buClr>
                <a:srgbClr val="D8D8D8"/>
              </a:buClr>
              <a:buSzPts val="1800"/>
              <a:buChar char="•"/>
              <a:defRPr/>
            </a:lvl3pPr>
            <a:lvl4pPr marL="1828800" lvl="3" indent="-342900" algn="l">
              <a:lnSpc>
                <a:spcPct val="90000"/>
              </a:lnSpc>
              <a:spcBef>
                <a:spcPts val="500"/>
              </a:spcBef>
              <a:spcAft>
                <a:spcPts val="0"/>
              </a:spcAft>
              <a:buClr>
                <a:srgbClr val="D8D8D8"/>
              </a:buClr>
              <a:buSzPts val="1800"/>
              <a:buChar char="•"/>
              <a:defRPr/>
            </a:lvl4pPr>
            <a:lvl5pPr marL="2286000" lvl="4" indent="-342900" algn="l">
              <a:lnSpc>
                <a:spcPct val="90000"/>
              </a:lnSpc>
              <a:spcBef>
                <a:spcPts val="500"/>
              </a:spcBef>
              <a:spcAft>
                <a:spcPts val="0"/>
              </a:spcAft>
              <a:buClr>
                <a:srgbClr val="D8D8D8"/>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1"/>
        <p:cNvGrpSpPr/>
        <p:nvPr/>
      </p:nvGrpSpPr>
      <p:grpSpPr>
        <a:xfrm>
          <a:off x="0" y="0"/>
          <a:ext cx="0" cy="0"/>
          <a:chOff x="0" y="0"/>
          <a:chExt cx="0" cy="0"/>
        </a:xfrm>
      </p:grpSpPr>
      <p:sp>
        <p:nvSpPr>
          <p:cNvPr id="62" name="Google Shape;62;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D8D8D8"/>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6"/>
        <p:cNvGrpSpPr/>
        <p:nvPr/>
      </p:nvGrpSpPr>
      <p:grpSpPr>
        <a:xfrm>
          <a:off x="0" y="0"/>
          <a:ext cx="0" cy="0"/>
          <a:chOff x="0" y="0"/>
          <a:chExt cx="0" cy="0"/>
        </a:xfrm>
      </p:grpSpPr>
      <p:sp>
        <p:nvSpPr>
          <p:cNvPr id="67" name="Google Shape;67;p2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D8D8D8"/>
              </a:buClr>
              <a:buSzPts val="3200"/>
              <a:buFont typeface="Quattrocento Sa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2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D8D8D8"/>
              </a:buClr>
              <a:buSzPts val="3200"/>
              <a:buChar char="•"/>
              <a:defRPr sz="3200"/>
            </a:lvl1pPr>
            <a:lvl2pPr marL="914400" lvl="1" indent="-406400" algn="l">
              <a:lnSpc>
                <a:spcPct val="90000"/>
              </a:lnSpc>
              <a:spcBef>
                <a:spcPts val="500"/>
              </a:spcBef>
              <a:spcAft>
                <a:spcPts val="0"/>
              </a:spcAft>
              <a:buClr>
                <a:srgbClr val="D8D8D8"/>
              </a:buClr>
              <a:buSzPts val="2800"/>
              <a:buChar char="•"/>
              <a:defRPr sz="2800"/>
            </a:lvl2pPr>
            <a:lvl3pPr marL="1371600" lvl="2" indent="-381000" algn="l">
              <a:lnSpc>
                <a:spcPct val="90000"/>
              </a:lnSpc>
              <a:spcBef>
                <a:spcPts val="500"/>
              </a:spcBef>
              <a:spcAft>
                <a:spcPts val="0"/>
              </a:spcAft>
              <a:buClr>
                <a:srgbClr val="D8D8D8"/>
              </a:buClr>
              <a:buSzPts val="2400"/>
              <a:buChar char="•"/>
              <a:defRPr sz="2400"/>
            </a:lvl3pPr>
            <a:lvl4pPr marL="1828800" lvl="3" indent="-355600" algn="l">
              <a:lnSpc>
                <a:spcPct val="90000"/>
              </a:lnSpc>
              <a:spcBef>
                <a:spcPts val="500"/>
              </a:spcBef>
              <a:spcAft>
                <a:spcPts val="0"/>
              </a:spcAft>
              <a:buClr>
                <a:srgbClr val="D8D8D8"/>
              </a:buClr>
              <a:buSzPts val="2000"/>
              <a:buChar char="•"/>
              <a:defRPr sz="2000"/>
            </a:lvl4pPr>
            <a:lvl5pPr marL="2286000" lvl="4" indent="-355600" algn="l">
              <a:lnSpc>
                <a:spcPct val="90000"/>
              </a:lnSpc>
              <a:spcBef>
                <a:spcPts val="500"/>
              </a:spcBef>
              <a:spcAft>
                <a:spcPts val="0"/>
              </a:spcAft>
              <a:buClr>
                <a:srgbClr val="D8D8D8"/>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9" name="Google Shape;69;p2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D8D8D8"/>
              </a:buClr>
              <a:buSzPts val="1600"/>
              <a:buNone/>
              <a:defRPr sz="1600"/>
            </a:lvl1pPr>
            <a:lvl2pPr marL="914400" lvl="1" indent="-228600" algn="l">
              <a:lnSpc>
                <a:spcPct val="90000"/>
              </a:lnSpc>
              <a:spcBef>
                <a:spcPts val="500"/>
              </a:spcBef>
              <a:spcAft>
                <a:spcPts val="0"/>
              </a:spcAft>
              <a:buClr>
                <a:srgbClr val="D8D8D8"/>
              </a:buClr>
              <a:buSzPts val="1400"/>
              <a:buNone/>
              <a:defRPr sz="1400"/>
            </a:lvl2pPr>
            <a:lvl3pPr marL="1371600" lvl="2" indent="-228600" algn="l">
              <a:lnSpc>
                <a:spcPct val="90000"/>
              </a:lnSpc>
              <a:spcBef>
                <a:spcPts val="500"/>
              </a:spcBef>
              <a:spcAft>
                <a:spcPts val="0"/>
              </a:spcAft>
              <a:buClr>
                <a:srgbClr val="D8D8D8"/>
              </a:buClr>
              <a:buSzPts val="1200"/>
              <a:buNone/>
              <a:defRPr sz="1200"/>
            </a:lvl3pPr>
            <a:lvl4pPr marL="1828800" lvl="3" indent="-228600" algn="l">
              <a:lnSpc>
                <a:spcPct val="90000"/>
              </a:lnSpc>
              <a:spcBef>
                <a:spcPts val="500"/>
              </a:spcBef>
              <a:spcAft>
                <a:spcPts val="0"/>
              </a:spcAft>
              <a:buClr>
                <a:srgbClr val="D8D8D8"/>
              </a:buClr>
              <a:buSzPts val="1000"/>
              <a:buNone/>
              <a:defRPr sz="1000"/>
            </a:lvl4pPr>
            <a:lvl5pPr marL="2286000" lvl="4" indent="-228600" algn="l">
              <a:lnSpc>
                <a:spcPct val="90000"/>
              </a:lnSpc>
              <a:spcBef>
                <a:spcPts val="500"/>
              </a:spcBef>
              <a:spcAft>
                <a:spcPts val="0"/>
              </a:spcAft>
              <a:buClr>
                <a:srgbClr val="D8D8D8"/>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7" descr="A blue background with triangles&#10;&#10;Description automatically generated"/>
          <p:cNvPicPr preferRelativeResize="0"/>
          <p:nvPr/>
        </p:nvPicPr>
        <p:blipFill rotWithShape="1">
          <a:blip r:embed="rId14" cstate="hqprint">
            <a:alphaModFix/>
            <a:extLst>
              <a:ext uri="{28A0092B-C50C-407E-A947-70E740481C1C}">
                <a14:useLocalDpi xmlns:a14="http://schemas.microsoft.com/office/drawing/2010/main"/>
              </a:ext>
            </a:extLst>
          </a:blip>
          <a:srcRect/>
          <a:stretch/>
        </p:blipFill>
        <p:spPr>
          <a:xfrm>
            <a:off x="0" y="0"/>
            <a:ext cx="12192000" cy="6858000"/>
          </a:xfrm>
          <a:prstGeom prst="rect">
            <a:avLst/>
          </a:prstGeom>
          <a:noFill/>
          <a:ln>
            <a:noFill/>
          </a:ln>
        </p:spPr>
      </p:pic>
      <p:sp>
        <p:nvSpPr>
          <p:cNvPr id="11" name="Google Shape;11;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D8D8D8"/>
              </a:buClr>
              <a:buSzPts val="4400"/>
              <a:buFont typeface="Quattrocento Sans"/>
              <a:buNone/>
              <a:defRPr sz="4400" b="0" i="0" u="none" strike="noStrike" cap="none">
                <a:solidFill>
                  <a:srgbClr val="D8D8D8"/>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 name="Google Shape;12;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rgbClr val="D8D8D8"/>
              </a:buClr>
              <a:buSzPts val="2800"/>
              <a:buFont typeface="Arial"/>
              <a:buChar char="•"/>
              <a:defRPr sz="2800" b="0" i="0" u="none" strike="noStrike" cap="none">
                <a:solidFill>
                  <a:srgbClr val="D8D8D8"/>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rgbClr val="D8D8D8"/>
              </a:buClr>
              <a:buSzPts val="2400"/>
              <a:buFont typeface="Arial"/>
              <a:buChar char="•"/>
              <a:defRPr sz="2400" b="0" i="0" u="none" strike="noStrike" cap="none">
                <a:solidFill>
                  <a:srgbClr val="D8D8D8"/>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rgbClr val="D8D8D8"/>
              </a:buClr>
              <a:buSzPts val="2000"/>
              <a:buFont typeface="Arial"/>
              <a:buChar char="•"/>
              <a:defRPr sz="2000" b="0" i="0" u="none" strike="noStrike" cap="none">
                <a:solidFill>
                  <a:srgbClr val="D8D8D8"/>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rgbClr val="D8D8D8"/>
              </a:buClr>
              <a:buSzPts val="1800"/>
              <a:buFont typeface="Arial"/>
              <a:buChar char="•"/>
              <a:defRPr sz="1800" b="0" i="0" u="none" strike="noStrike" cap="none">
                <a:solidFill>
                  <a:srgbClr val="D8D8D8"/>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rgbClr val="D8D8D8"/>
              </a:buClr>
              <a:buSzPts val="1800"/>
              <a:buFont typeface="Arial"/>
              <a:buChar char="•"/>
              <a:defRPr sz="1800" b="0" i="0" u="none" strike="noStrike" cap="none">
                <a:solidFill>
                  <a:srgbClr val="D8D8D8"/>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 name="Google Shape;13;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5" name="Google Shape;15;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2"/>
        <p:cNvGrpSpPr/>
        <p:nvPr/>
      </p:nvGrpSpPr>
      <p:grpSpPr>
        <a:xfrm>
          <a:off x="0" y="0"/>
          <a:ext cx="0" cy="0"/>
          <a:chOff x="0" y="0"/>
          <a:chExt cx="0" cy="0"/>
        </a:xfrm>
      </p:grpSpPr>
      <p:pic>
        <p:nvPicPr>
          <p:cNvPr id="93" name="Google Shape;93;p19" descr="A blue background with triangles&#10;&#10;Description automatically generated"/>
          <p:cNvPicPr preferRelativeResize="0"/>
          <p:nvPr/>
        </p:nvPicPr>
        <p:blipFill rotWithShape="1">
          <a:blip r:embed="rId14" cstate="hqprint">
            <a:alphaModFix amt="20000"/>
            <a:extLst>
              <a:ext uri="{28A0092B-C50C-407E-A947-70E740481C1C}">
                <a14:useLocalDpi xmlns:a14="http://schemas.microsoft.com/office/drawing/2010/main"/>
              </a:ext>
            </a:extLst>
          </a:blip>
          <a:srcRect/>
          <a:stretch/>
        </p:blipFill>
        <p:spPr>
          <a:xfrm>
            <a:off x="3049" y="0"/>
            <a:ext cx="12192000" cy="6858000"/>
          </a:xfrm>
          <a:prstGeom prst="rect">
            <a:avLst/>
          </a:prstGeom>
          <a:noFill/>
          <a:ln>
            <a:noFill/>
          </a:ln>
        </p:spPr>
      </p:pic>
      <p:sp>
        <p:nvSpPr>
          <p:cNvPr id="94" name="Google Shape;94;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171717"/>
              </a:buClr>
              <a:buSzPts val="4400"/>
              <a:buFont typeface="Quattrocento Sans"/>
              <a:buNone/>
              <a:defRPr sz="4400" b="0" i="0" u="none" strike="noStrike" cap="none">
                <a:solidFill>
                  <a:srgbClr val="171717"/>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5" name="Google Shape;95;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rgbClr val="171717"/>
              </a:buClr>
              <a:buSzPts val="2800"/>
              <a:buFont typeface="Arial"/>
              <a:buChar char="•"/>
              <a:defRPr sz="2800" b="0" i="0" u="none" strike="noStrike" cap="none">
                <a:solidFill>
                  <a:srgbClr val="171717"/>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rgbClr val="171717"/>
              </a:buClr>
              <a:buSzPts val="2400"/>
              <a:buFont typeface="Arial"/>
              <a:buChar char="•"/>
              <a:defRPr sz="2400" b="0" i="0" u="none" strike="noStrike" cap="none">
                <a:solidFill>
                  <a:srgbClr val="171717"/>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rgbClr val="171717"/>
              </a:buClr>
              <a:buSzPts val="2000"/>
              <a:buFont typeface="Arial"/>
              <a:buChar char="•"/>
              <a:defRPr sz="2000" b="0" i="0" u="none" strike="noStrike" cap="none">
                <a:solidFill>
                  <a:srgbClr val="171717"/>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rgbClr val="171717"/>
              </a:buClr>
              <a:buSzPts val="1800"/>
              <a:buFont typeface="Arial"/>
              <a:buChar char="•"/>
              <a:defRPr sz="1800" b="0" i="0" u="none" strike="noStrike" cap="none">
                <a:solidFill>
                  <a:srgbClr val="171717"/>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rgbClr val="171717"/>
              </a:buClr>
              <a:buSzPts val="1800"/>
              <a:buFont typeface="Arial"/>
              <a:buChar char="•"/>
              <a:defRPr sz="1800" b="0" i="0" u="none" strike="noStrike" cap="none">
                <a:solidFill>
                  <a:srgbClr val="171717"/>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6" name="Google Shape;96;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3F3F3F"/>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7" name="Google Shape;97;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3F3F3F"/>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8" name="Google Shape;98;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41.sv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44.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hyperlink" Target="https://idlab-discover.github.io/obelisk-next" TargetMode="External"/><Relationship Id="rId12"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hyperlink" Target="https://github.com/idlab-discover/obelisk" TargetMode="External"/><Relationship Id="rId11" Type="http://schemas.openxmlformats.org/officeDocument/2006/relationships/image" Target="../media/image46.png"/><Relationship Id="rId5" Type="http://schemas.openxmlformats.org/officeDocument/2006/relationships/image" Target="../media/image6.png"/><Relationship Id="rId10" Type="http://schemas.openxmlformats.org/officeDocument/2006/relationships/image" Target="../media/image45.png"/><Relationship Id="rId4" Type="http://schemas.openxmlformats.org/officeDocument/2006/relationships/image" Target="../media/image5.png"/><Relationship Id="rId9" Type="http://schemas.openxmlformats.org/officeDocument/2006/relationships/hyperlink" Target="mailto:thomas.dupont@ugent.be"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jp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png"/><Relationship Id="rId9"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33.png"/><Relationship Id="rId4" Type="http://schemas.openxmlformats.org/officeDocument/2006/relationships/image" Target="../media/image32.sv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7.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
          <p:cNvSpPr/>
          <p:nvPr/>
        </p:nvSpPr>
        <p:spPr>
          <a:xfrm>
            <a:off x="0" y="0"/>
            <a:ext cx="12192000" cy="6858000"/>
          </a:xfrm>
          <a:prstGeom prst="rect">
            <a:avLst/>
          </a:prstGeom>
          <a:gradFill>
            <a:gsLst>
              <a:gs pos="0">
                <a:srgbClr val="000000">
                  <a:alpha val="49411"/>
                </a:srgbClr>
              </a:gs>
              <a:gs pos="50000">
                <a:srgbClr val="000000">
                  <a:alpha val="0"/>
                </a:srgbClr>
              </a:gs>
              <a:gs pos="100000">
                <a:srgbClr val="000000">
                  <a:alpha val="49411"/>
                </a:srgbClr>
              </a:gs>
            </a:gsLst>
            <a:lin ang="8100000" scaled="0"/>
          </a:gra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92" name="Google Shape;192;p1"/>
          <p:cNvSpPr txBox="1">
            <a:spLocks noGrp="1"/>
          </p:cNvSpPr>
          <p:nvPr>
            <p:ph type="ctrTitle"/>
          </p:nvPr>
        </p:nvSpPr>
        <p:spPr>
          <a:xfrm>
            <a:off x="1609153" y="2252382"/>
            <a:ext cx="4352365" cy="786653"/>
          </a:xfrm>
          <a:prstGeom prst="rect">
            <a:avLst/>
          </a:prstGeom>
          <a:noFill/>
          <a:ln>
            <a:noFill/>
          </a:ln>
        </p:spPr>
        <p:txBody>
          <a:bodyPr spcFirstLastPara="1" wrap="square" lIns="91425" tIns="45700" rIns="91425" bIns="45700" anchor="b" anchorCtr="0">
            <a:normAutofit fontScale="90000"/>
          </a:bodyPr>
          <a:lstStyle/>
          <a:p>
            <a:pPr marL="0" lvl="0" indent="0" algn="r" rtl="0">
              <a:lnSpc>
                <a:spcPct val="90000"/>
              </a:lnSpc>
              <a:spcBef>
                <a:spcPts val="0"/>
              </a:spcBef>
              <a:spcAft>
                <a:spcPts val="0"/>
              </a:spcAft>
              <a:buClr>
                <a:srgbClr val="D8D8D8"/>
              </a:buClr>
              <a:buSzPct val="100000"/>
              <a:buFont typeface="Quattrocento Sans"/>
              <a:buNone/>
            </a:pPr>
            <a:r>
              <a:rPr lang="en-US" sz="6000">
                <a:latin typeface="Quattrocento Sans"/>
                <a:ea typeface="Quattrocento Sans"/>
                <a:cs typeface="Quattrocento Sans"/>
                <a:sym typeface="Quattrocento Sans"/>
              </a:rPr>
              <a:t>Obelisk</a:t>
            </a:r>
            <a:endParaRPr/>
          </a:p>
        </p:txBody>
      </p:sp>
      <p:sp>
        <p:nvSpPr>
          <p:cNvPr id="193" name="Google Shape;193;p1"/>
          <p:cNvSpPr txBox="1">
            <a:spLocks noGrp="1"/>
          </p:cNvSpPr>
          <p:nvPr>
            <p:ph type="subTitle" idx="1"/>
          </p:nvPr>
        </p:nvSpPr>
        <p:spPr>
          <a:xfrm>
            <a:off x="1609155" y="3281082"/>
            <a:ext cx="4352364" cy="1324536"/>
          </a:xfrm>
          <a:prstGeom prst="rect">
            <a:avLst/>
          </a:prstGeom>
          <a:noFill/>
          <a:ln>
            <a:noFill/>
          </a:ln>
        </p:spPr>
        <p:txBody>
          <a:bodyPr spcFirstLastPara="1" wrap="square" lIns="91425" tIns="45700" rIns="91425" bIns="45700" anchor="t" anchorCtr="0">
            <a:normAutofit fontScale="92500" lnSpcReduction="10000"/>
          </a:bodyPr>
          <a:lstStyle/>
          <a:p>
            <a:pPr marL="0" lvl="0" indent="0" algn="r" rtl="0">
              <a:lnSpc>
                <a:spcPct val="90000"/>
              </a:lnSpc>
              <a:spcBef>
                <a:spcPts val="0"/>
              </a:spcBef>
              <a:spcAft>
                <a:spcPts val="0"/>
              </a:spcAft>
              <a:buClr>
                <a:srgbClr val="FFFFFF"/>
              </a:buClr>
              <a:buSzPct val="100000"/>
              <a:buNone/>
            </a:pPr>
            <a:r>
              <a:rPr lang="en-US" sz="3600">
                <a:solidFill>
                  <a:srgbClr val="FFFFFF"/>
                </a:solidFill>
                <a:latin typeface="Quattrocento Sans"/>
                <a:ea typeface="Quattrocento Sans"/>
                <a:cs typeface="Quattrocento Sans"/>
                <a:sym typeface="Quattrocento Sans"/>
              </a:rPr>
              <a:t>The high performance</a:t>
            </a:r>
            <a:br>
              <a:rPr lang="en-US" sz="3600">
                <a:solidFill>
                  <a:srgbClr val="FFFFFF"/>
                </a:solidFill>
                <a:latin typeface="Quattrocento Sans"/>
                <a:ea typeface="Quattrocento Sans"/>
                <a:cs typeface="Quattrocento Sans"/>
                <a:sym typeface="Quattrocento Sans"/>
              </a:rPr>
            </a:br>
            <a:r>
              <a:rPr lang="en-US" sz="3600">
                <a:solidFill>
                  <a:srgbClr val="FFFFFF"/>
                </a:solidFill>
                <a:latin typeface="Quattrocento Sans"/>
                <a:ea typeface="Quattrocento Sans"/>
                <a:cs typeface="Quattrocento Sans"/>
                <a:sym typeface="Quattrocento Sans"/>
              </a:rPr>
              <a:t>data-in/data-out</a:t>
            </a:r>
            <a:br>
              <a:rPr lang="en-US" sz="3600">
                <a:solidFill>
                  <a:srgbClr val="FFFFFF"/>
                </a:solidFill>
                <a:latin typeface="Quattrocento Sans"/>
                <a:ea typeface="Quattrocento Sans"/>
                <a:cs typeface="Quattrocento Sans"/>
                <a:sym typeface="Quattrocento Sans"/>
              </a:rPr>
            </a:br>
            <a:r>
              <a:rPr lang="en-US" sz="3600">
                <a:solidFill>
                  <a:srgbClr val="FFFFFF"/>
                </a:solidFill>
                <a:latin typeface="Quattrocento Sans"/>
                <a:ea typeface="Quattrocento Sans"/>
                <a:cs typeface="Quattrocento Sans"/>
                <a:sym typeface="Quattrocento Sans"/>
              </a:rPr>
              <a:t>platform</a:t>
            </a:r>
            <a:endParaRPr/>
          </a:p>
        </p:txBody>
      </p:sp>
      <p:pic>
        <p:nvPicPr>
          <p:cNvPr id="194" name="Google Shape;194;p1"/>
          <p:cNvPicPr preferRelativeResize="0">
            <a:picLocks noGrp="1"/>
          </p:cNvPicPr>
          <p:nvPr>
            <p:ph type="pic" idx="2"/>
          </p:nvPr>
        </p:nvPicPr>
        <p:blipFill rotWithShape="1">
          <a:blip r:embed="rId3" cstate="hqprint">
            <a:alphaModFix amt="80000"/>
            <a:extLst>
              <a:ext uri="{28A0092B-C50C-407E-A947-70E740481C1C}">
                <a14:useLocalDpi xmlns:a14="http://schemas.microsoft.com/office/drawing/2010/main"/>
              </a:ext>
            </a:extLst>
          </a:blip>
          <a:srcRect/>
          <a:stretch/>
        </p:blipFill>
        <p:spPr>
          <a:xfrm>
            <a:off x="6297719" y="2252382"/>
            <a:ext cx="2353236" cy="2353236"/>
          </a:xfrm>
          <a:prstGeom prst="rect">
            <a:avLst/>
          </a:prstGeom>
          <a:noFill/>
          <a:ln>
            <a:noFill/>
          </a:ln>
        </p:spPr>
      </p:pic>
      <p:grpSp>
        <p:nvGrpSpPr>
          <p:cNvPr id="195" name="Google Shape;195;p1"/>
          <p:cNvGrpSpPr/>
          <p:nvPr/>
        </p:nvGrpSpPr>
        <p:grpSpPr>
          <a:xfrm>
            <a:off x="0" y="6004559"/>
            <a:ext cx="11991477" cy="853441"/>
            <a:chOff x="-7315200" y="5334210"/>
            <a:chExt cx="11991477" cy="853441"/>
          </a:xfrm>
        </p:grpSpPr>
        <p:pic>
          <p:nvPicPr>
            <p:cNvPr id="196" name="Google Shape;196;p1" descr="A black and white logo&#10;&#10;Description automatically generated"/>
            <p:cNvPicPr preferRelativeResize="0"/>
            <p:nvPr/>
          </p:nvPicPr>
          <p:blipFill rotWithShape="1">
            <a:blip r:embed="rId4">
              <a:alphaModFix amt="50000"/>
            </a:blip>
            <a:srcRect/>
            <a:stretch/>
          </p:blipFill>
          <p:spPr>
            <a:xfrm>
              <a:off x="3553327" y="5539957"/>
              <a:ext cx="1122950" cy="506116"/>
            </a:xfrm>
            <a:prstGeom prst="rect">
              <a:avLst/>
            </a:prstGeom>
            <a:noFill/>
            <a:ln>
              <a:noFill/>
            </a:ln>
          </p:spPr>
        </p:pic>
        <p:pic>
          <p:nvPicPr>
            <p:cNvPr id="197" name="Google Shape;197;p1" descr="A white text on a black background&#10;&#10;Description automatically generated"/>
            <p:cNvPicPr preferRelativeResize="0"/>
            <p:nvPr/>
          </p:nvPicPr>
          <p:blipFill rotWithShape="1">
            <a:blip r:embed="rId5">
              <a:alphaModFix amt="50000"/>
            </a:blip>
            <a:srcRect/>
            <a:stretch/>
          </p:blipFill>
          <p:spPr>
            <a:xfrm>
              <a:off x="2192951" y="5492598"/>
              <a:ext cx="830986" cy="508118"/>
            </a:xfrm>
            <a:prstGeom prst="rect">
              <a:avLst/>
            </a:prstGeom>
            <a:noFill/>
            <a:ln>
              <a:noFill/>
            </a:ln>
          </p:spPr>
        </p:pic>
        <p:pic>
          <p:nvPicPr>
            <p:cNvPr id="198" name="Google Shape;198;p1" descr="A white text on a black background&#10;&#10;Description automatically generated"/>
            <p:cNvPicPr preferRelativeResize="0"/>
            <p:nvPr/>
          </p:nvPicPr>
          <p:blipFill rotWithShape="1">
            <a:blip r:embed="rId6">
              <a:alphaModFix amt="50000"/>
            </a:blip>
            <a:srcRect/>
            <a:stretch/>
          </p:blipFill>
          <p:spPr>
            <a:xfrm>
              <a:off x="-7315200" y="5334210"/>
              <a:ext cx="1066801" cy="853441"/>
            </a:xfrm>
            <a:prstGeom prst="rect">
              <a:avLst/>
            </a:prstGeom>
            <a:noFill/>
            <a:ln>
              <a:noFill/>
            </a:ln>
          </p:spPr>
        </p:pic>
        <p:cxnSp>
          <p:nvCxnSpPr>
            <p:cNvPr id="199" name="Google Shape;199;p1"/>
            <p:cNvCxnSpPr/>
            <p:nvPr/>
          </p:nvCxnSpPr>
          <p:spPr>
            <a:xfrm>
              <a:off x="3288633" y="5540724"/>
              <a:ext cx="0" cy="452816"/>
            </a:xfrm>
            <a:prstGeom prst="straightConnector1">
              <a:avLst/>
            </a:prstGeom>
            <a:noFill/>
            <a:ln w="9525" cap="flat" cmpd="sng">
              <a:solidFill>
                <a:schemeClr val="lt1">
                  <a:alpha val="34509"/>
                </a:schemeClr>
              </a:solidFill>
              <a:prstDash val="solid"/>
              <a:miter lim="800000"/>
              <a:headEnd type="none" w="sm" len="sm"/>
              <a:tailEnd type="none" w="sm" len="sm"/>
            </a:ln>
          </p:spPr>
        </p:cxn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71717"/>
              </a:buClr>
              <a:buSzPts val="4400"/>
              <a:buFont typeface="Quattrocento Sans"/>
              <a:buNone/>
            </a:pPr>
            <a:r>
              <a:rPr lang="en-US"/>
              <a:t>Deployment &amp; operation</a:t>
            </a:r>
            <a:endParaRPr/>
          </a:p>
        </p:txBody>
      </p:sp>
      <p:sp>
        <p:nvSpPr>
          <p:cNvPr id="329" name="Google Shape;329;p10"/>
          <p:cNvSpPr txBox="1">
            <a:spLocks noGrp="1"/>
          </p:cNvSpPr>
          <p:nvPr>
            <p:ph type="body" idx="1"/>
          </p:nvPr>
        </p:nvSpPr>
        <p:spPr>
          <a:xfrm>
            <a:off x="838200" y="1825625"/>
            <a:ext cx="8763000" cy="4351200"/>
          </a:xfrm>
          <a:prstGeom prst="rect">
            <a:avLst/>
          </a:prstGeom>
          <a:noFill/>
          <a:ln>
            <a:noFill/>
          </a:ln>
        </p:spPr>
        <p:txBody>
          <a:bodyPr spcFirstLastPara="1" wrap="square" lIns="91425" tIns="45700" rIns="91425" bIns="45700" anchor="t" anchorCtr="0">
            <a:normAutofit/>
          </a:bodyPr>
          <a:lstStyle/>
          <a:p>
            <a:pPr>
              <a:spcBef>
                <a:spcPts val="0"/>
              </a:spcBef>
              <a:buSzPct val="100000"/>
            </a:pPr>
            <a:r>
              <a:rPr lang="en-US" dirty="0"/>
              <a:t>Deployed on Kubernetes </a:t>
            </a:r>
            <a:r>
              <a:rPr lang="en-US" sz="2000" dirty="0"/>
              <a:t>(since v1.6)</a:t>
            </a:r>
            <a:br>
              <a:rPr lang="en-US" dirty="0"/>
            </a:br>
            <a:r>
              <a:rPr lang="en-US" dirty="0"/>
              <a:t> using Helm Charts</a:t>
            </a:r>
          </a:p>
          <a:p>
            <a:pPr>
              <a:lnSpc>
                <a:spcPct val="150000"/>
              </a:lnSpc>
              <a:spcBef>
                <a:spcPts val="0"/>
              </a:spcBef>
              <a:buSzPct val="100000"/>
            </a:pPr>
            <a:r>
              <a:rPr lang="en-US" dirty="0"/>
              <a:t>Obelisk Helm Chart:</a:t>
            </a:r>
          </a:p>
          <a:p>
            <a:pPr lvl="1">
              <a:spcBef>
                <a:spcPts val="0"/>
              </a:spcBef>
              <a:buSzPct val="100000"/>
            </a:pPr>
            <a:r>
              <a:rPr lang="en-US" sz="2000" dirty="0"/>
              <a:t>All core services</a:t>
            </a:r>
          </a:p>
          <a:p>
            <a:pPr lvl="1">
              <a:spcBef>
                <a:spcPts val="0"/>
              </a:spcBef>
              <a:buSzPct val="100000"/>
            </a:pPr>
            <a:r>
              <a:rPr lang="en-US" sz="2000" dirty="0"/>
              <a:t>No external dependencies</a:t>
            </a:r>
          </a:p>
          <a:p>
            <a:pPr lvl="1">
              <a:spcBef>
                <a:spcPts val="0"/>
              </a:spcBef>
              <a:buSzPct val="100000"/>
            </a:pPr>
            <a:r>
              <a:rPr lang="en-US" sz="2000" dirty="0"/>
              <a:t>Maintained and tested alongside codebase</a:t>
            </a:r>
          </a:p>
          <a:p>
            <a:pPr>
              <a:lnSpc>
                <a:spcPct val="150000"/>
              </a:lnSpc>
              <a:spcBef>
                <a:spcPts val="0"/>
              </a:spcBef>
              <a:buSzPct val="100000"/>
            </a:pPr>
            <a:r>
              <a:rPr lang="en-US" dirty="0"/>
              <a:t>Full stack install with Helmsman:</a:t>
            </a:r>
          </a:p>
          <a:p>
            <a:pPr lvl="1">
              <a:spcBef>
                <a:spcPts val="0"/>
              </a:spcBef>
              <a:buSzPct val="100000"/>
            </a:pPr>
            <a:r>
              <a:rPr lang="en-US" sz="2000" dirty="0"/>
              <a:t>Helm charts as code</a:t>
            </a:r>
          </a:p>
          <a:p>
            <a:pPr lvl="1">
              <a:spcBef>
                <a:spcPts val="0"/>
              </a:spcBef>
              <a:buSzPct val="100000"/>
            </a:pPr>
            <a:r>
              <a:rPr lang="en-US" sz="2000" dirty="0"/>
              <a:t>Obelisk + dependencies</a:t>
            </a:r>
          </a:p>
          <a:p>
            <a:pPr lvl="1">
              <a:spcBef>
                <a:spcPts val="0"/>
              </a:spcBef>
              <a:buSzPct val="100000"/>
            </a:pPr>
            <a:r>
              <a:rPr lang="en-US" sz="2000" dirty="0"/>
              <a:t>Automated deployment and management</a:t>
            </a:r>
          </a:p>
          <a:p>
            <a:pPr lvl="1">
              <a:spcBef>
                <a:spcPts val="0"/>
              </a:spcBef>
              <a:buSzPct val="100000"/>
            </a:pPr>
            <a:r>
              <a:rPr lang="en-US" sz="2000" dirty="0"/>
              <a:t>Install, upgrade and rollback entire setup</a:t>
            </a:r>
            <a:endParaRPr lang="en-US" dirty="0"/>
          </a:p>
        </p:txBody>
      </p:sp>
      <p:pic>
        <p:nvPicPr>
          <p:cNvPr id="330" name="Google Shape;330;p10"/>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8141347" y="4451173"/>
            <a:ext cx="3645799" cy="1090050"/>
          </a:xfrm>
          <a:prstGeom prst="rect">
            <a:avLst/>
          </a:prstGeom>
          <a:noFill/>
          <a:ln>
            <a:noFill/>
          </a:ln>
        </p:spPr>
      </p:pic>
      <p:pic>
        <p:nvPicPr>
          <p:cNvPr id="331" name="Google Shape;331;p10"/>
          <p:cNvPicPr preferRelativeResize="0"/>
          <p:nvPr/>
        </p:nvPicPr>
        <p:blipFill rotWithShape="1">
          <a:blip r:embed="rId4">
            <a:alphaModFix/>
          </a:blip>
          <a:srcRect/>
          <a:stretch/>
        </p:blipFill>
        <p:spPr>
          <a:xfrm>
            <a:off x="9216960" y="1888818"/>
            <a:ext cx="1668754" cy="192675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71717"/>
              </a:buClr>
              <a:buSzPts val="4400"/>
              <a:buFont typeface="Quattrocento Sans"/>
              <a:buNone/>
            </a:pPr>
            <a:r>
              <a:rPr lang="en-US" dirty="0"/>
              <a:t>Obelisk &amp; Data standards</a:t>
            </a:r>
            <a:endParaRPr dirty="0"/>
          </a:p>
        </p:txBody>
      </p:sp>
      <p:grpSp>
        <p:nvGrpSpPr>
          <p:cNvPr id="13" name="Group 12">
            <a:extLst>
              <a:ext uri="{FF2B5EF4-FFF2-40B4-BE49-F238E27FC236}">
                <a16:creationId xmlns:a16="http://schemas.microsoft.com/office/drawing/2014/main" id="{B69D2BF1-D9ED-FD41-ED04-A3600193BCCC}"/>
              </a:ext>
            </a:extLst>
          </p:cNvPr>
          <p:cNvGrpSpPr/>
          <p:nvPr/>
        </p:nvGrpSpPr>
        <p:grpSpPr>
          <a:xfrm>
            <a:off x="1551032" y="2136559"/>
            <a:ext cx="3571812" cy="3184922"/>
            <a:chOff x="1551032" y="2136559"/>
            <a:chExt cx="3571812" cy="3184922"/>
          </a:xfrm>
        </p:grpSpPr>
        <p:pic>
          <p:nvPicPr>
            <p:cNvPr id="5122" name="Picture 2" descr="About CoE-DSC - Centre of Excellence for Data Sharing &amp; Cloud">
              <a:extLst>
                <a:ext uri="{FF2B5EF4-FFF2-40B4-BE49-F238E27FC236}">
                  <a16:creationId xmlns:a16="http://schemas.microsoft.com/office/drawing/2014/main" id="{3664BF9E-E4B0-C408-C88B-0D31D5D8CB9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12937" y="3228761"/>
              <a:ext cx="3048000" cy="8969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50724AF-EEB4-BC70-F359-FB75C0BBB4AB}"/>
                </a:ext>
              </a:extLst>
            </p:cNvPr>
            <p:cNvSpPr txBox="1"/>
            <p:nvPr/>
          </p:nvSpPr>
          <p:spPr>
            <a:xfrm>
              <a:off x="2742864" y="2136559"/>
              <a:ext cx="1188146" cy="646331"/>
            </a:xfrm>
            <a:prstGeom prst="rect">
              <a:avLst/>
            </a:prstGeom>
            <a:noFill/>
          </p:spPr>
          <p:txBody>
            <a:bodyPr wrap="none" rtlCol="0">
              <a:spAutoFit/>
            </a:bodyPr>
            <a:lstStyle/>
            <a:p>
              <a:r>
                <a:rPr lang="en-US" sz="3600" dirty="0">
                  <a:latin typeface="Quattrocento Sans" panose="020B0502050000020003" pitchFamily="34" charset="0"/>
                </a:rPr>
                <a:t>IDSA</a:t>
              </a:r>
            </a:p>
          </p:txBody>
        </p:sp>
        <p:sp>
          <p:nvSpPr>
            <p:cNvPr id="7" name="TextBox 6">
              <a:extLst>
                <a:ext uri="{FF2B5EF4-FFF2-40B4-BE49-F238E27FC236}">
                  <a16:creationId xmlns:a16="http://schemas.microsoft.com/office/drawing/2014/main" id="{F3493396-2E56-71F0-E5D9-313E20759E0B}"/>
                </a:ext>
              </a:extLst>
            </p:cNvPr>
            <p:cNvSpPr txBox="1"/>
            <p:nvPr/>
          </p:nvSpPr>
          <p:spPr>
            <a:xfrm>
              <a:off x="1551032" y="4490484"/>
              <a:ext cx="3571812" cy="830997"/>
            </a:xfrm>
            <a:prstGeom prst="rect">
              <a:avLst/>
            </a:prstGeom>
            <a:noFill/>
          </p:spPr>
          <p:txBody>
            <a:bodyPr wrap="none" rtlCol="0">
              <a:spAutoFit/>
            </a:bodyPr>
            <a:lstStyle/>
            <a:p>
              <a:pPr algn="ctr"/>
              <a:r>
                <a:rPr lang="en-US" sz="2400" dirty="0">
                  <a:latin typeface="Quattrocento Sans" panose="020B0502050000020003" pitchFamily="34" charset="0"/>
                </a:rPr>
                <a:t>Obelisk might participate </a:t>
              </a:r>
              <a:br>
                <a:rPr lang="en-US" sz="2400" dirty="0">
                  <a:latin typeface="Quattrocento Sans" panose="020B0502050000020003" pitchFamily="34" charset="0"/>
                </a:rPr>
              </a:br>
              <a:r>
                <a:rPr lang="en-US" sz="2400" dirty="0">
                  <a:latin typeface="Quattrocento Sans" panose="020B0502050000020003" pitchFamily="34" charset="0"/>
                </a:rPr>
                <a:t>on data plane level</a:t>
              </a:r>
            </a:p>
          </p:txBody>
        </p:sp>
      </p:grpSp>
      <p:grpSp>
        <p:nvGrpSpPr>
          <p:cNvPr id="12" name="Group 11">
            <a:extLst>
              <a:ext uri="{FF2B5EF4-FFF2-40B4-BE49-F238E27FC236}">
                <a16:creationId xmlns:a16="http://schemas.microsoft.com/office/drawing/2014/main" id="{1E417BE8-EEAC-1EC3-58AD-BFACC0A82335}"/>
              </a:ext>
            </a:extLst>
          </p:cNvPr>
          <p:cNvGrpSpPr/>
          <p:nvPr/>
        </p:nvGrpSpPr>
        <p:grpSpPr>
          <a:xfrm>
            <a:off x="7187414" y="2136559"/>
            <a:ext cx="3459601" cy="3184922"/>
            <a:chOff x="7187414" y="2136559"/>
            <a:chExt cx="3459601" cy="3184922"/>
          </a:xfrm>
        </p:grpSpPr>
        <p:pic>
          <p:nvPicPr>
            <p:cNvPr id="4" name="Graphic 3">
              <a:extLst>
                <a:ext uri="{FF2B5EF4-FFF2-40B4-BE49-F238E27FC236}">
                  <a16:creationId xmlns:a16="http://schemas.microsoft.com/office/drawing/2014/main" id="{523B637C-B0BD-CD9A-D926-D6E9592084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36858" y="3054857"/>
              <a:ext cx="1360714" cy="1244744"/>
            </a:xfrm>
            <a:prstGeom prst="rect">
              <a:avLst/>
            </a:prstGeom>
          </p:spPr>
        </p:pic>
        <p:sp>
          <p:nvSpPr>
            <p:cNvPr id="6" name="TextBox 5">
              <a:extLst>
                <a:ext uri="{FF2B5EF4-FFF2-40B4-BE49-F238E27FC236}">
                  <a16:creationId xmlns:a16="http://schemas.microsoft.com/office/drawing/2014/main" id="{158BC132-076F-DF27-11E5-6783FFB0B973}"/>
                </a:ext>
              </a:extLst>
            </p:cNvPr>
            <p:cNvSpPr txBox="1"/>
            <p:nvPr/>
          </p:nvSpPr>
          <p:spPr>
            <a:xfrm>
              <a:off x="8184482" y="2136559"/>
              <a:ext cx="1465466" cy="646331"/>
            </a:xfrm>
            <a:prstGeom prst="rect">
              <a:avLst/>
            </a:prstGeom>
            <a:noFill/>
          </p:spPr>
          <p:txBody>
            <a:bodyPr wrap="none" rtlCol="0">
              <a:spAutoFit/>
            </a:bodyPr>
            <a:lstStyle/>
            <a:p>
              <a:r>
                <a:rPr lang="en-US" sz="3600" dirty="0">
                  <a:latin typeface="Quattrocento Sans" panose="020B0502050000020003" pitchFamily="34" charset="0"/>
                </a:rPr>
                <a:t>SOLID</a:t>
              </a:r>
            </a:p>
          </p:txBody>
        </p:sp>
        <p:sp>
          <p:nvSpPr>
            <p:cNvPr id="9" name="TextBox 8">
              <a:extLst>
                <a:ext uri="{FF2B5EF4-FFF2-40B4-BE49-F238E27FC236}">
                  <a16:creationId xmlns:a16="http://schemas.microsoft.com/office/drawing/2014/main" id="{B19269FF-97B0-18AC-371D-4C98BAB268CE}"/>
                </a:ext>
              </a:extLst>
            </p:cNvPr>
            <p:cNvSpPr txBox="1"/>
            <p:nvPr/>
          </p:nvSpPr>
          <p:spPr>
            <a:xfrm>
              <a:off x="7187414" y="4490484"/>
              <a:ext cx="3459601" cy="830997"/>
            </a:xfrm>
            <a:prstGeom prst="rect">
              <a:avLst/>
            </a:prstGeom>
            <a:noFill/>
          </p:spPr>
          <p:txBody>
            <a:bodyPr wrap="none" rtlCol="0">
              <a:spAutoFit/>
            </a:bodyPr>
            <a:lstStyle/>
            <a:p>
              <a:pPr algn="ctr"/>
              <a:r>
                <a:rPr lang="en-US" sz="2400" dirty="0">
                  <a:latin typeface="Quattrocento Sans" panose="020B0502050000020003" pitchFamily="34" charset="0"/>
                </a:rPr>
                <a:t>Expose time-series data</a:t>
              </a:r>
              <a:br>
                <a:rPr lang="en-US" sz="2400" dirty="0">
                  <a:latin typeface="Quattrocento Sans" panose="020B0502050000020003" pitchFamily="34" charset="0"/>
                </a:rPr>
              </a:br>
              <a:r>
                <a:rPr lang="en-US" sz="2400" dirty="0">
                  <a:latin typeface="Quattrocento Sans" panose="020B0502050000020003" pitchFamily="34" charset="0"/>
                </a:rPr>
                <a:t>(solid-compatible) </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4CCE10-7376-09A3-5BA5-FB373BC089B0}"/>
              </a:ext>
            </a:extLst>
          </p:cNvPr>
          <p:cNvSpPr>
            <a:spLocks noGrp="1"/>
          </p:cNvSpPr>
          <p:nvPr>
            <p:ph type="title"/>
          </p:nvPr>
        </p:nvSpPr>
        <p:spPr/>
        <p:txBody>
          <a:bodyPr/>
          <a:lstStyle/>
          <a:p>
            <a:r>
              <a:rPr lang="en-US" dirty="0"/>
              <a:t>Obelisk’s evolution</a:t>
            </a:r>
          </a:p>
        </p:txBody>
      </p:sp>
      <p:grpSp>
        <p:nvGrpSpPr>
          <p:cNvPr id="37" name="Group 36">
            <a:extLst>
              <a:ext uri="{FF2B5EF4-FFF2-40B4-BE49-F238E27FC236}">
                <a16:creationId xmlns:a16="http://schemas.microsoft.com/office/drawing/2014/main" id="{6C1F938C-DF7D-09FA-6274-90B5E58BFCB1}"/>
              </a:ext>
            </a:extLst>
          </p:cNvPr>
          <p:cNvGrpSpPr/>
          <p:nvPr/>
        </p:nvGrpSpPr>
        <p:grpSpPr>
          <a:xfrm>
            <a:off x="3" y="2680734"/>
            <a:ext cx="12191997" cy="13662619"/>
            <a:chOff x="3" y="-6793466"/>
            <a:chExt cx="12191997" cy="13662619"/>
          </a:xfrm>
        </p:grpSpPr>
        <p:grpSp>
          <p:nvGrpSpPr>
            <p:cNvPr id="5" name="Group 4">
              <a:extLst>
                <a:ext uri="{FF2B5EF4-FFF2-40B4-BE49-F238E27FC236}">
                  <a16:creationId xmlns:a16="http://schemas.microsoft.com/office/drawing/2014/main" id="{E73B9D09-3E7D-934A-9225-FE6DE73DBF24}"/>
                </a:ext>
              </a:extLst>
            </p:cNvPr>
            <p:cNvGrpSpPr/>
            <p:nvPr/>
          </p:nvGrpSpPr>
          <p:grpSpPr>
            <a:xfrm>
              <a:off x="6" y="2508083"/>
              <a:ext cx="12191994" cy="1938992"/>
              <a:chOff x="1" y="1714503"/>
              <a:chExt cx="12191994" cy="1938992"/>
            </a:xfrm>
          </p:grpSpPr>
          <p:sp>
            <p:nvSpPr>
              <p:cNvPr id="6" name="TextBox 5">
                <a:extLst>
                  <a:ext uri="{FF2B5EF4-FFF2-40B4-BE49-F238E27FC236}">
                    <a16:creationId xmlns:a16="http://schemas.microsoft.com/office/drawing/2014/main" id="{FA33D641-4B7A-1648-4E14-7D9251375493}"/>
                  </a:ext>
                </a:extLst>
              </p:cNvPr>
              <p:cNvSpPr txBox="1"/>
              <p:nvPr/>
            </p:nvSpPr>
            <p:spPr>
              <a:xfrm>
                <a:off x="1" y="2422389"/>
                <a:ext cx="5951995" cy="523220"/>
              </a:xfrm>
              <a:prstGeom prst="rect">
                <a:avLst/>
              </a:prstGeom>
              <a:noFill/>
            </p:spPr>
            <p:txBody>
              <a:bodyPr wrap="square" lIns="216000" rIns="216000" rtlCol="0" anchor="ctr">
                <a:spAutoFit/>
              </a:bodyPr>
              <a:lstStyle/>
              <a:p>
                <a:pPr algn="r"/>
                <a:r>
                  <a:rPr lang="en-US" sz="2800" dirty="0">
                    <a:solidFill>
                      <a:srgbClr val="000000">
                        <a:alpha val="0"/>
                      </a:srgbClr>
                    </a:solidFill>
                    <a:latin typeface="Segoe UI" panose="020B0502040204020203" pitchFamily="34" charset="0"/>
                    <a:cs typeface="Segoe UI" panose="020B0502040204020203" pitchFamily="34" charset="0"/>
                  </a:rPr>
                  <a:t>Obelisk Core + Services</a:t>
                </a:r>
              </a:p>
            </p:txBody>
          </p:sp>
          <p:sp>
            <p:nvSpPr>
              <p:cNvPr id="7" name="TextBox 6">
                <a:extLst>
                  <a:ext uri="{FF2B5EF4-FFF2-40B4-BE49-F238E27FC236}">
                    <a16:creationId xmlns:a16="http://schemas.microsoft.com/office/drawing/2014/main" id="{1F91FA53-D26A-A1A1-0CDA-832F6A5F4C7B}"/>
                  </a:ext>
                </a:extLst>
              </p:cNvPr>
              <p:cNvSpPr txBox="1"/>
              <p:nvPr/>
            </p:nvSpPr>
            <p:spPr>
              <a:xfrm>
                <a:off x="6240000" y="1714503"/>
                <a:ext cx="5951995" cy="1938992"/>
              </a:xfrm>
              <a:prstGeom prst="rect">
                <a:avLst/>
              </a:prstGeom>
              <a:noFill/>
            </p:spPr>
            <p:txBody>
              <a:bodyPr wrap="square" lIns="216000" rIns="216000" rtlCol="0" anchor="ctr">
                <a:spAutoFit/>
              </a:bodyPr>
              <a:lstStyle/>
              <a:p>
                <a:r>
                  <a:rPr lang="en-US" sz="2400" dirty="0">
                    <a:solidFill>
                      <a:srgbClr val="000000">
                        <a:alpha val="0"/>
                      </a:srgbClr>
                    </a:solidFill>
                    <a:latin typeface="Consolas" panose="020B0609020204030204" pitchFamily="49" charset="0"/>
                    <a:cs typeface="Segoe UI" panose="020B0502040204020203" pitchFamily="34" charset="0"/>
                  </a:rPr>
                  <a:t>Focus: open source</a:t>
                </a:r>
              </a:p>
              <a:p>
                <a:r>
                  <a:rPr lang="en-US" sz="2400" dirty="0">
                    <a:solidFill>
                      <a:srgbClr val="000000">
                        <a:alpha val="0"/>
                      </a:srgbClr>
                    </a:solidFill>
                    <a:latin typeface="Consolas" panose="020B0609020204030204" pitchFamily="49" charset="0"/>
                    <a:cs typeface="Segoe UI" panose="020B0502040204020203" pitchFamily="34" charset="0"/>
                  </a:rPr>
                  <a:t>       scalability</a:t>
                </a:r>
              </a:p>
              <a:p>
                <a:r>
                  <a:rPr lang="en-US" sz="2400" dirty="0">
                    <a:solidFill>
                      <a:srgbClr val="000000">
                        <a:alpha val="0"/>
                      </a:srgbClr>
                    </a:solidFill>
                    <a:latin typeface="Consolas" panose="020B0609020204030204" pitchFamily="49" charset="0"/>
                    <a:cs typeface="Segoe UI" panose="020B0502040204020203" pitchFamily="34" charset="0"/>
                  </a:rPr>
                  <a:t>       maintainability</a:t>
                </a:r>
              </a:p>
              <a:p>
                <a:r>
                  <a:rPr lang="en-US" sz="2400" dirty="0">
                    <a:solidFill>
                      <a:srgbClr val="000000">
                        <a:alpha val="0"/>
                      </a:srgbClr>
                    </a:solidFill>
                    <a:latin typeface="Consolas" panose="020B0609020204030204" pitchFamily="49" charset="0"/>
                    <a:cs typeface="Segoe UI" panose="020B0502040204020203" pitchFamily="34" charset="0"/>
                  </a:rPr>
                  <a:t>Storage: </a:t>
                </a:r>
                <a:r>
                  <a:rPr lang="en-US" sz="2400" dirty="0" err="1">
                    <a:solidFill>
                      <a:srgbClr val="000000">
                        <a:alpha val="0"/>
                      </a:srgbClr>
                    </a:solidFill>
                    <a:latin typeface="Consolas" panose="020B0609020204030204" pitchFamily="49" charset="0"/>
                    <a:cs typeface="Segoe UI" panose="020B0502040204020203" pitchFamily="34" charset="0"/>
                  </a:rPr>
                  <a:t>Clickhouse</a:t>
                </a:r>
                <a:endParaRPr lang="en-US" sz="2400" dirty="0">
                  <a:solidFill>
                    <a:srgbClr val="000000">
                      <a:alpha val="0"/>
                    </a:srgbClr>
                  </a:solidFill>
                  <a:latin typeface="Consolas" panose="020B0609020204030204" pitchFamily="49" charset="0"/>
                  <a:cs typeface="Segoe UI" panose="020B0502040204020203" pitchFamily="34" charset="0"/>
                </a:endParaRPr>
              </a:p>
              <a:p>
                <a:r>
                  <a:rPr lang="en-US" sz="2400" dirty="0">
                    <a:solidFill>
                      <a:srgbClr val="000000">
                        <a:alpha val="0"/>
                      </a:srgbClr>
                    </a:solidFill>
                    <a:latin typeface="Consolas" panose="020B0609020204030204" pitchFamily="49" charset="0"/>
                    <a:cs typeface="Segoe UI" panose="020B0502040204020203" pitchFamily="34" charset="0"/>
                  </a:rPr>
                  <a:t>Message-bus: Kafka</a:t>
                </a:r>
              </a:p>
            </p:txBody>
          </p:sp>
        </p:grpSp>
        <p:grpSp>
          <p:nvGrpSpPr>
            <p:cNvPr id="9" name="Group 8">
              <a:extLst>
                <a:ext uri="{FF2B5EF4-FFF2-40B4-BE49-F238E27FC236}">
                  <a16:creationId xmlns:a16="http://schemas.microsoft.com/office/drawing/2014/main" id="{6B52DCE6-E16C-FFB6-F14F-E363D28DD7FD}"/>
                </a:ext>
              </a:extLst>
            </p:cNvPr>
            <p:cNvGrpSpPr/>
            <p:nvPr/>
          </p:nvGrpSpPr>
          <p:grpSpPr>
            <a:xfrm>
              <a:off x="3" y="82383"/>
              <a:ext cx="12191994" cy="1938992"/>
              <a:chOff x="1" y="1714503"/>
              <a:chExt cx="12191994" cy="1938992"/>
            </a:xfrm>
          </p:grpSpPr>
          <p:sp>
            <p:nvSpPr>
              <p:cNvPr id="10" name="TextBox 9">
                <a:extLst>
                  <a:ext uri="{FF2B5EF4-FFF2-40B4-BE49-F238E27FC236}">
                    <a16:creationId xmlns:a16="http://schemas.microsoft.com/office/drawing/2014/main" id="{25213E9C-1AA7-DAE9-F3DF-3DB39C95F291}"/>
                  </a:ext>
                </a:extLst>
              </p:cNvPr>
              <p:cNvSpPr txBox="1"/>
              <p:nvPr/>
            </p:nvSpPr>
            <p:spPr>
              <a:xfrm>
                <a:off x="1" y="2422389"/>
                <a:ext cx="5951995" cy="523220"/>
              </a:xfrm>
              <a:prstGeom prst="rect">
                <a:avLst/>
              </a:prstGeom>
              <a:noFill/>
            </p:spPr>
            <p:txBody>
              <a:bodyPr wrap="square" lIns="216000" rIns="216000" rtlCol="0" anchor="ctr">
                <a:spAutoFit/>
              </a:bodyPr>
              <a:lstStyle/>
              <a:p>
                <a:pPr algn="r"/>
                <a:r>
                  <a:rPr lang="en-US" sz="2800" dirty="0">
                    <a:solidFill>
                      <a:srgbClr val="000000">
                        <a:alpha val="0"/>
                      </a:srgbClr>
                    </a:solidFill>
                    <a:latin typeface="Segoe UI" panose="020B0502040204020203" pitchFamily="34" charset="0"/>
                    <a:cs typeface="Segoe UI" panose="020B0502040204020203" pitchFamily="34" charset="0"/>
                  </a:rPr>
                  <a:t>Version </a:t>
                </a:r>
                <a:r>
                  <a:rPr lang="en-US" sz="2800" i="1" dirty="0">
                    <a:solidFill>
                      <a:srgbClr val="000000">
                        <a:alpha val="0"/>
                      </a:srgbClr>
                    </a:solidFill>
                    <a:latin typeface="Segoe UI" panose="020B0502040204020203" pitchFamily="34" charset="0"/>
                    <a:cs typeface="Segoe UI" panose="020B0502040204020203" pitchFamily="34" charset="0"/>
                  </a:rPr>
                  <a:t>HFS</a:t>
                </a:r>
              </a:p>
            </p:txBody>
          </p:sp>
          <p:sp>
            <p:nvSpPr>
              <p:cNvPr id="15" name="TextBox 14">
                <a:extLst>
                  <a:ext uri="{FF2B5EF4-FFF2-40B4-BE49-F238E27FC236}">
                    <a16:creationId xmlns:a16="http://schemas.microsoft.com/office/drawing/2014/main" id="{EE801DCC-5AEE-4ABE-136A-89AAC9BAFA8A}"/>
                  </a:ext>
                </a:extLst>
              </p:cNvPr>
              <p:cNvSpPr txBox="1"/>
              <p:nvPr/>
            </p:nvSpPr>
            <p:spPr>
              <a:xfrm>
                <a:off x="6240000" y="1714503"/>
                <a:ext cx="5951995" cy="1938992"/>
              </a:xfrm>
              <a:prstGeom prst="rect">
                <a:avLst/>
              </a:prstGeom>
              <a:noFill/>
            </p:spPr>
            <p:txBody>
              <a:bodyPr wrap="square" lIns="216000" rIns="216000" rtlCol="0" anchor="ctr">
                <a:spAutoFit/>
              </a:bodyPr>
              <a:lstStyle/>
              <a:p>
                <a:r>
                  <a:rPr lang="en-US" sz="2400" dirty="0">
                    <a:solidFill>
                      <a:srgbClr val="000000">
                        <a:alpha val="0"/>
                      </a:srgbClr>
                    </a:solidFill>
                    <a:latin typeface="Consolas" panose="020B0609020204030204" pitchFamily="49" charset="0"/>
                    <a:cs typeface="Segoe UI" panose="020B0502040204020203" pitchFamily="34" charset="0"/>
                  </a:rPr>
                  <a:t>Focus: edge case scalability</a:t>
                </a:r>
              </a:p>
              <a:p>
                <a:r>
                  <a:rPr lang="en-US" sz="2400" dirty="0">
                    <a:solidFill>
                      <a:srgbClr val="000000">
                        <a:alpha val="0"/>
                      </a:srgbClr>
                    </a:solidFill>
                    <a:latin typeface="Consolas" panose="020B0609020204030204" pitchFamily="49" charset="0"/>
                    <a:cs typeface="Segoe UI" panose="020B0502040204020203" pitchFamily="34" charset="0"/>
                  </a:rPr>
                  <a:t>       high throughput</a:t>
                </a:r>
              </a:p>
              <a:p>
                <a:r>
                  <a:rPr lang="en-US" sz="2400" dirty="0">
                    <a:solidFill>
                      <a:srgbClr val="000000">
                        <a:alpha val="0"/>
                      </a:srgbClr>
                    </a:solidFill>
                    <a:latin typeface="Consolas" panose="020B0609020204030204" pitchFamily="49" charset="0"/>
                    <a:cs typeface="Segoe UI" panose="020B0502040204020203" pitchFamily="34" charset="0"/>
                  </a:rPr>
                  <a:t>       uptake for ML use case</a:t>
                </a:r>
              </a:p>
              <a:p>
                <a:r>
                  <a:rPr lang="en-US" sz="2400" dirty="0">
                    <a:solidFill>
                      <a:srgbClr val="000000">
                        <a:alpha val="0"/>
                      </a:srgbClr>
                    </a:solidFill>
                    <a:latin typeface="Consolas" panose="020B0609020204030204" pitchFamily="49" charset="0"/>
                    <a:cs typeface="Segoe UI" panose="020B0502040204020203" pitchFamily="34" charset="0"/>
                  </a:rPr>
                  <a:t>Storage: </a:t>
                </a:r>
                <a:r>
                  <a:rPr lang="en-US" sz="2400" dirty="0" err="1">
                    <a:solidFill>
                      <a:srgbClr val="000000">
                        <a:alpha val="0"/>
                      </a:srgbClr>
                    </a:solidFill>
                    <a:latin typeface="Consolas" panose="020B0609020204030204" pitchFamily="49" charset="0"/>
                    <a:cs typeface="Segoe UI" panose="020B0502040204020203" pitchFamily="34" charset="0"/>
                  </a:rPr>
                  <a:t>Clickhouse</a:t>
                </a:r>
                <a:endParaRPr lang="en-US" sz="2400" dirty="0">
                  <a:solidFill>
                    <a:srgbClr val="000000">
                      <a:alpha val="0"/>
                    </a:srgbClr>
                  </a:solidFill>
                  <a:latin typeface="Consolas" panose="020B0609020204030204" pitchFamily="49" charset="0"/>
                  <a:cs typeface="Segoe UI" panose="020B0502040204020203" pitchFamily="34" charset="0"/>
                </a:endParaRPr>
              </a:p>
              <a:p>
                <a:r>
                  <a:rPr lang="en-US" sz="2400" dirty="0">
                    <a:solidFill>
                      <a:srgbClr val="000000">
                        <a:alpha val="0"/>
                      </a:srgbClr>
                    </a:solidFill>
                    <a:latin typeface="Consolas" panose="020B0609020204030204" pitchFamily="49" charset="0"/>
                    <a:cs typeface="Segoe UI" panose="020B0502040204020203" pitchFamily="34" charset="0"/>
                  </a:rPr>
                  <a:t>Message-bus: Kafka</a:t>
                </a:r>
              </a:p>
            </p:txBody>
          </p:sp>
        </p:grpSp>
        <p:grpSp>
          <p:nvGrpSpPr>
            <p:cNvPr id="16" name="Group 15">
              <a:extLst>
                <a:ext uri="{FF2B5EF4-FFF2-40B4-BE49-F238E27FC236}">
                  <a16:creationId xmlns:a16="http://schemas.microsoft.com/office/drawing/2014/main" id="{F5A5136E-2295-6550-1E7C-4E20B022C416}"/>
                </a:ext>
              </a:extLst>
            </p:cNvPr>
            <p:cNvGrpSpPr/>
            <p:nvPr/>
          </p:nvGrpSpPr>
          <p:grpSpPr>
            <a:xfrm>
              <a:off x="3" y="-6793466"/>
              <a:ext cx="12191994" cy="1200329"/>
              <a:chOff x="1" y="2083834"/>
              <a:chExt cx="12191994" cy="1200329"/>
            </a:xfrm>
          </p:grpSpPr>
          <p:sp>
            <p:nvSpPr>
              <p:cNvPr id="17" name="TextBox 16">
                <a:extLst>
                  <a:ext uri="{FF2B5EF4-FFF2-40B4-BE49-F238E27FC236}">
                    <a16:creationId xmlns:a16="http://schemas.microsoft.com/office/drawing/2014/main" id="{628ED2EC-397C-B800-D809-4884031E2B41}"/>
                  </a:ext>
                </a:extLst>
              </p:cNvPr>
              <p:cNvSpPr txBox="1"/>
              <p:nvPr/>
            </p:nvSpPr>
            <p:spPr>
              <a:xfrm>
                <a:off x="1" y="2206946"/>
                <a:ext cx="5951995" cy="954107"/>
              </a:xfrm>
              <a:prstGeom prst="rect">
                <a:avLst/>
              </a:prstGeom>
              <a:noFill/>
            </p:spPr>
            <p:txBody>
              <a:bodyPr wrap="square" lIns="216000" rIns="216000" rtlCol="0" anchor="ctr">
                <a:spAutoFit/>
              </a:bodyPr>
              <a:lstStyle/>
              <a:p>
                <a:pPr algn="r"/>
                <a:r>
                  <a:rPr lang="en-US" sz="2800" dirty="0">
                    <a:latin typeface="Segoe UI" panose="020B0502040204020203" pitchFamily="34" charset="0"/>
                    <a:cs typeface="Segoe UI" panose="020B0502040204020203" pitchFamily="34" charset="0"/>
                  </a:rPr>
                  <a:t>IoT platform </a:t>
                </a:r>
                <a:br>
                  <a:rPr lang="en-US" sz="2800" dirty="0">
                    <a:latin typeface="Segoe UI" panose="020B0502040204020203" pitchFamily="34" charset="0"/>
                    <a:cs typeface="Segoe UI" panose="020B0502040204020203" pitchFamily="34" charset="0"/>
                  </a:rPr>
                </a:br>
                <a:r>
                  <a:rPr lang="en-US" sz="2800" dirty="0">
                    <a:latin typeface="Segoe UI" panose="020B0502040204020203" pitchFamily="34" charset="0"/>
                    <a:cs typeface="Segoe UI" panose="020B0502040204020203" pitchFamily="34" charset="0"/>
                  </a:rPr>
                  <a:t>  for City of Things</a:t>
                </a:r>
              </a:p>
            </p:txBody>
          </p:sp>
          <p:sp>
            <p:nvSpPr>
              <p:cNvPr id="18" name="TextBox 17">
                <a:extLst>
                  <a:ext uri="{FF2B5EF4-FFF2-40B4-BE49-F238E27FC236}">
                    <a16:creationId xmlns:a16="http://schemas.microsoft.com/office/drawing/2014/main" id="{521EF773-D1A8-E4FB-AFF4-D3C28113900A}"/>
                  </a:ext>
                </a:extLst>
              </p:cNvPr>
              <p:cNvSpPr txBox="1"/>
              <p:nvPr/>
            </p:nvSpPr>
            <p:spPr>
              <a:xfrm>
                <a:off x="6240000" y="2083834"/>
                <a:ext cx="5951995" cy="1200329"/>
              </a:xfrm>
              <a:prstGeom prst="rect">
                <a:avLst/>
              </a:prstGeom>
              <a:noFill/>
            </p:spPr>
            <p:txBody>
              <a:bodyPr wrap="square" lIns="216000" rIns="216000" rtlCol="0" anchor="ctr">
                <a:spAutoFit/>
              </a:bodyPr>
              <a:lstStyle/>
              <a:p>
                <a:r>
                  <a:rPr lang="en-US" sz="2400" dirty="0">
                    <a:latin typeface="Consolas" panose="020B0609020204030204" pitchFamily="49" charset="0"/>
                    <a:cs typeface="Segoe UI" panose="020B0502040204020203" pitchFamily="34" charset="0"/>
                  </a:rPr>
                  <a:t>Focus: IoT</a:t>
                </a:r>
              </a:p>
              <a:p>
                <a:r>
                  <a:rPr lang="en-US" sz="2400" dirty="0">
                    <a:latin typeface="Consolas" panose="020B0609020204030204" pitchFamily="49" charset="0"/>
                    <a:cs typeface="Segoe UI" panose="020B0502040204020203" pitchFamily="34" charset="0"/>
                  </a:rPr>
                  <a:t>Storage: </a:t>
                </a:r>
                <a:r>
                  <a:rPr lang="en-US" sz="2400" dirty="0" err="1">
                    <a:latin typeface="Consolas" panose="020B0609020204030204" pitchFamily="49" charset="0"/>
                    <a:cs typeface="Segoe UI" panose="020B0502040204020203" pitchFamily="34" charset="0"/>
                  </a:rPr>
                  <a:t>InfluxDB</a:t>
                </a:r>
                <a:endParaRPr lang="en-US" sz="2400" dirty="0">
                  <a:latin typeface="Consolas" panose="020B0609020204030204" pitchFamily="49" charset="0"/>
                  <a:cs typeface="Segoe UI" panose="020B0502040204020203" pitchFamily="34" charset="0"/>
                </a:endParaRPr>
              </a:p>
              <a:p>
                <a:r>
                  <a:rPr lang="en-US" sz="2400" dirty="0">
                    <a:latin typeface="Consolas" panose="020B0609020204030204" pitchFamily="49" charset="0"/>
                    <a:cs typeface="Segoe UI" panose="020B0502040204020203" pitchFamily="34" charset="0"/>
                  </a:rPr>
                  <a:t>Message-bus: Kafka</a:t>
                </a:r>
              </a:p>
            </p:txBody>
          </p:sp>
        </p:grpSp>
        <p:grpSp>
          <p:nvGrpSpPr>
            <p:cNvPr id="19" name="Group 18">
              <a:extLst>
                <a:ext uri="{FF2B5EF4-FFF2-40B4-BE49-F238E27FC236}">
                  <a16:creationId xmlns:a16="http://schemas.microsoft.com/office/drawing/2014/main" id="{711E8CC0-38FF-3380-C6A8-625E168F512D}"/>
                </a:ext>
              </a:extLst>
            </p:cNvPr>
            <p:cNvGrpSpPr/>
            <p:nvPr/>
          </p:nvGrpSpPr>
          <p:grpSpPr>
            <a:xfrm>
              <a:off x="3" y="-4448266"/>
              <a:ext cx="12191994" cy="1200329"/>
              <a:chOff x="1" y="2083834"/>
              <a:chExt cx="12191994" cy="1200329"/>
            </a:xfrm>
          </p:grpSpPr>
          <p:sp>
            <p:nvSpPr>
              <p:cNvPr id="20" name="TextBox 19">
                <a:extLst>
                  <a:ext uri="{FF2B5EF4-FFF2-40B4-BE49-F238E27FC236}">
                    <a16:creationId xmlns:a16="http://schemas.microsoft.com/office/drawing/2014/main" id="{5123B43E-9960-275D-DD06-64B91B6C4C16}"/>
                  </a:ext>
                </a:extLst>
              </p:cNvPr>
              <p:cNvSpPr txBox="1"/>
              <p:nvPr/>
            </p:nvSpPr>
            <p:spPr>
              <a:xfrm>
                <a:off x="1" y="2422389"/>
                <a:ext cx="5951995" cy="523220"/>
              </a:xfrm>
              <a:prstGeom prst="rect">
                <a:avLst/>
              </a:prstGeom>
              <a:noFill/>
            </p:spPr>
            <p:txBody>
              <a:bodyPr wrap="square" lIns="216000" rIns="216000" rtlCol="0" anchor="ctr">
                <a:spAutoFit/>
              </a:bodyPr>
              <a:lstStyle/>
              <a:p>
                <a:pPr algn="r"/>
                <a:r>
                  <a:rPr lang="en-US" sz="2800" dirty="0">
                    <a:solidFill>
                      <a:srgbClr val="000000">
                        <a:alpha val="0"/>
                      </a:srgbClr>
                    </a:solidFill>
                    <a:latin typeface="Segoe UI" panose="020B0502040204020203" pitchFamily="34" charset="0"/>
                    <a:cs typeface="Segoe UI" panose="020B0502040204020203" pitchFamily="34" charset="0"/>
                  </a:rPr>
                  <a:t>Version 2</a:t>
                </a:r>
              </a:p>
            </p:txBody>
          </p:sp>
          <p:sp>
            <p:nvSpPr>
              <p:cNvPr id="25" name="TextBox 24">
                <a:extLst>
                  <a:ext uri="{FF2B5EF4-FFF2-40B4-BE49-F238E27FC236}">
                    <a16:creationId xmlns:a16="http://schemas.microsoft.com/office/drawing/2014/main" id="{E8BEA0D3-5BD4-D76B-68AF-9DC092F6E004}"/>
                  </a:ext>
                </a:extLst>
              </p:cNvPr>
              <p:cNvSpPr txBox="1"/>
              <p:nvPr/>
            </p:nvSpPr>
            <p:spPr>
              <a:xfrm>
                <a:off x="6240000" y="2083834"/>
                <a:ext cx="5951995" cy="1200329"/>
              </a:xfrm>
              <a:prstGeom prst="rect">
                <a:avLst/>
              </a:prstGeom>
              <a:noFill/>
            </p:spPr>
            <p:txBody>
              <a:bodyPr wrap="square" lIns="216000" rIns="216000" rtlCol="0" anchor="ctr">
                <a:spAutoFit/>
              </a:bodyPr>
              <a:lstStyle/>
              <a:p>
                <a:r>
                  <a:rPr lang="en-US" sz="2400" dirty="0">
                    <a:solidFill>
                      <a:srgbClr val="000000">
                        <a:alpha val="0"/>
                      </a:srgbClr>
                    </a:solidFill>
                    <a:latin typeface="Consolas" panose="020B0609020204030204" pitchFamily="49" charset="0"/>
                    <a:cs typeface="Segoe UI" panose="020B0502040204020203" pitchFamily="34" charset="0"/>
                  </a:rPr>
                  <a:t>Focus: stability / ease of use</a:t>
                </a:r>
              </a:p>
              <a:p>
                <a:r>
                  <a:rPr lang="en-US" sz="2400" dirty="0">
                    <a:solidFill>
                      <a:srgbClr val="000000">
                        <a:alpha val="0"/>
                      </a:srgbClr>
                    </a:solidFill>
                    <a:latin typeface="Consolas" panose="020B0609020204030204" pitchFamily="49" charset="0"/>
                    <a:cs typeface="Segoe UI" panose="020B0502040204020203" pitchFamily="34" charset="0"/>
                  </a:rPr>
                  <a:t>Storage: Sharded </a:t>
                </a:r>
                <a:r>
                  <a:rPr lang="en-US" sz="2400" dirty="0" err="1">
                    <a:solidFill>
                      <a:srgbClr val="000000">
                        <a:alpha val="0"/>
                      </a:srgbClr>
                    </a:solidFill>
                    <a:latin typeface="Consolas" panose="020B0609020204030204" pitchFamily="49" charset="0"/>
                    <a:cs typeface="Segoe UI" panose="020B0502040204020203" pitchFamily="34" charset="0"/>
                  </a:rPr>
                  <a:t>InfluxDB</a:t>
                </a:r>
                <a:endParaRPr lang="en-US" sz="2400" dirty="0">
                  <a:solidFill>
                    <a:srgbClr val="000000">
                      <a:alpha val="0"/>
                    </a:srgbClr>
                  </a:solidFill>
                  <a:latin typeface="Consolas" panose="020B0609020204030204" pitchFamily="49" charset="0"/>
                  <a:cs typeface="Segoe UI" panose="020B0502040204020203" pitchFamily="34" charset="0"/>
                </a:endParaRPr>
              </a:p>
              <a:p>
                <a:r>
                  <a:rPr lang="en-US" sz="2400" dirty="0">
                    <a:solidFill>
                      <a:srgbClr val="000000">
                        <a:alpha val="0"/>
                      </a:srgbClr>
                    </a:solidFill>
                    <a:latin typeface="Consolas" panose="020B0609020204030204" pitchFamily="49" charset="0"/>
                    <a:cs typeface="Segoe UI" panose="020B0502040204020203" pitchFamily="34" charset="0"/>
                  </a:rPr>
                  <a:t>Message-bus: Kafka</a:t>
                </a:r>
              </a:p>
            </p:txBody>
          </p:sp>
        </p:grpSp>
        <p:grpSp>
          <p:nvGrpSpPr>
            <p:cNvPr id="26" name="Group 25">
              <a:extLst>
                <a:ext uri="{FF2B5EF4-FFF2-40B4-BE49-F238E27FC236}">
                  <a16:creationId xmlns:a16="http://schemas.microsoft.com/office/drawing/2014/main" id="{34533798-5DF5-7057-BD8D-46501648F1AF}"/>
                </a:ext>
              </a:extLst>
            </p:cNvPr>
            <p:cNvGrpSpPr/>
            <p:nvPr/>
          </p:nvGrpSpPr>
          <p:grpSpPr>
            <a:xfrm>
              <a:off x="3" y="-2171351"/>
              <a:ext cx="12191994" cy="1569660"/>
              <a:chOff x="1" y="1899169"/>
              <a:chExt cx="12191994" cy="1569660"/>
            </a:xfrm>
          </p:grpSpPr>
          <p:sp>
            <p:nvSpPr>
              <p:cNvPr id="27" name="TextBox 26">
                <a:extLst>
                  <a:ext uri="{FF2B5EF4-FFF2-40B4-BE49-F238E27FC236}">
                    <a16:creationId xmlns:a16="http://schemas.microsoft.com/office/drawing/2014/main" id="{02DB1AF0-00FB-E224-6076-5993C8714647}"/>
                  </a:ext>
                </a:extLst>
              </p:cNvPr>
              <p:cNvSpPr txBox="1"/>
              <p:nvPr/>
            </p:nvSpPr>
            <p:spPr>
              <a:xfrm>
                <a:off x="1" y="2422389"/>
                <a:ext cx="5951995" cy="523220"/>
              </a:xfrm>
              <a:prstGeom prst="rect">
                <a:avLst/>
              </a:prstGeom>
              <a:noFill/>
            </p:spPr>
            <p:txBody>
              <a:bodyPr wrap="square" lIns="216000" rIns="216000" rtlCol="0" anchor="ctr">
                <a:spAutoFit/>
              </a:bodyPr>
              <a:lstStyle/>
              <a:p>
                <a:pPr algn="r"/>
                <a:r>
                  <a:rPr lang="en-US" sz="2800" dirty="0">
                    <a:solidFill>
                      <a:srgbClr val="000000">
                        <a:alpha val="0"/>
                      </a:srgbClr>
                    </a:solidFill>
                    <a:latin typeface="Segoe UI" panose="020B0502040204020203" pitchFamily="34" charset="0"/>
                    <a:cs typeface="Segoe UI" panose="020B0502040204020203" pitchFamily="34" charset="0"/>
                  </a:rPr>
                  <a:t>Version 3</a:t>
                </a:r>
              </a:p>
            </p:txBody>
          </p:sp>
          <p:sp>
            <p:nvSpPr>
              <p:cNvPr id="28" name="TextBox 27">
                <a:extLst>
                  <a:ext uri="{FF2B5EF4-FFF2-40B4-BE49-F238E27FC236}">
                    <a16:creationId xmlns:a16="http://schemas.microsoft.com/office/drawing/2014/main" id="{85D583B3-7F6E-8ABB-4C98-94345ED44A15}"/>
                  </a:ext>
                </a:extLst>
              </p:cNvPr>
              <p:cNvSpPr txBox="1"/>
              <p:nvPr/>
            </p:nvSpPr>
            <p:spPr>
              <a:xfrm>
                <a:off x="6240000" y="1899169"/>
                <a:ext cx="5951995" cy="1569660"/>
              </a:xfrm>
              <a:prstGeom prst="rect">
                <a:avLst/>
              </a:prstGeom>
              <a:noFill/>
            </p:spPr>
            <p:txBody>
              <a:bodyPr wrap="square" lIns="216000" rIns="216000" rtlCol="0" anchor="ctr">
                <a:spAutoFit/>
              </a:bodyPr>
              <a:lstStyle/>
              <a:p>
                <a:r>
                  <a:rPr lang="en-US" sz="2400" dirty="0">
                    <a:solidFill>
                      <a:srgbClr val="000000">
                        <a:alpha val="0"/>
                      </a:srgbClr>
                    </a:solidFill>
                    <a:latin typeface="Consolas" panose="020B0609020204030204" pitchFamily="49" charset="0"/>
                    <a:cs typeface="Segoe UI" panose="020B0502040204020203" pitchFamily="34" charset="0"/>
                  </a:rPr>
                  <a:t>Focus: self-service management</a:t>
                </a:r>
              </a:p>
              <a:p>
                <a:r>
                  <a:rPr lang="en-US" sz="2400" dirty="0">
                    <a:solidFill>
                      <a:srgbClr val="000000">
                        <a:alpha val="0"/>
                      </a:srgbClr>
                    </a:solidFill>
                    <a:latin typeface="Consolas" panose="020B0609020204030204" pitchFamily="49" charset="0"/>
                    <a:cs typeface="Segoe UI" panose="020B0502040204020203" pitchFamily="34" charset="0"/>
                  </a:rPr>
                  <a:t>       &amp; scalability</a:t>
                </a:r>
              </a:p>
              <a:p>
                <a:r>
                  <a:rPr lang="en-US" sz="2400" dirty="0">
                    <a:solidFill>
                      <a:srgbClr val="000000">
                        <a:alpha val="0"/>
                      </a:srgbClr>
                    </a:solidFill>
                    <a:latin typeface="Consolas" panose="020B0609020204030204" pitchFamily="49" charset="0"/>
                    <a:cs typeface="Segoe UI" panose="020B0502040204020203" pitchFamily="34" charset="0"/>
                  </a:rPr>
                  <a:t>Storage: </a:t>
                </a:r>
                <a:r>
                  <a:rPr lang="en-US" sz="2400" dirty="0" err="1">
                    <a:solidFill>
                      <a:srgbClr val="000000">
                        <a:alpha val="0"/>
                      </a:srgbClr>
                    </a:solidFill>
                    <a:latin typeface="Consolas" panose="020B0609020204030204" pitchFamily="49" charset="0"/>
                    <a:cs typeface="Segoe UI" panose="020B0502040204020203" pitchFamily="34" charset="0"/>
                  </a:rPr>
                  <a:t>Clickhouse</a:t>
                </a:r>
                <a:endParaRPr lang="en-US" sz="2400" dirty="0">
                  <a:solidFill>
                    <a:srgbClr val="000000">
                      <a:alpha val="0"/>
                    </a:srgbClr>
                  </a:solidFill>
                  <a:latin typeface="Consolas" panose="020B0609020204030204" pitchFamily="49" charset="0"/>
                  <a:cs typeface="Segoe UI" panose="020B0502040204020203" pitchFamily="34" charset="0"/>
                </a:endParaRPr>
              </a:p>
              <a:p>
                <a:r>
                  <a:rPr lang="en-US" sz="2400" dirty="0">
                    <a:solidFill>
                      <a:srgbClr val="000000">
                        <a:alpha val="0"/>
                      </a:srgbClr>
                    </a:solidFill>
                    <a:latin typeface="Consolas" panose="020B0609020204030204" pitchFamily="49" charset="0"/>
                    <a:cs typeface="Segoe UI" panose="020B0502040204020203" pitchFamily="34" charset="0"/>
                  </a:rPr>
                  <a:t>Message-bus: Pulsar</a:t>
                </a:r>
              </a:p>
            </p:txBody>
          </p:sp>
        </p:grpSp>
        <p:grpSp>
          <p:nvGrpSpPr>
            <p:cNvPr id="36" name="Group 35">
              <a:extLst>
                <a:ext uri="{FF2B5EF4-FFF2-40B4-BE49-F238E27FC236}">
                  <a16:creationId xmlns:a16="http://schemas.microsoft.com/office/drawing/2014/main" id="{FBC886DE-32DD-0F39-8AE1-B136055DE022}"/>
                </a:ext>
              </a:extLst>
            </p:cNvPr>
            <p:cNvGrpSpPr/>
            <p:nvPr/>
          </p:nvGrpSpPr>
          <p:grpSpPr>
            <a:xfrm>
              <a:off x="5949850" y="-6337300"/>
              <a:ext cx="292300" cy="13206453"/>
              <a:chOff x="5949850" y="-6337300"/>
              <a:chExt cx="292300" cy="13206453"/>
            </a:xfrm>
          </p:grpSpPr>
          <p:grpSp>
            <p:nvGrpSpPr>
              <p:cNvPr id="29" name="Group 28">
                <a:extLst>
                  <a:ext uri="{FF2B5EF4-FFF2-40B4-BE49-F238E27FC236}">
                    <a16:creationId xmlns:a16="http://schemas.microsoft.com/office/drawing/2014/main" id="{C893DFF7-3C3C-E82F-961B-CE20997B6CBB}"/>
                  </a:ext>
                </a:extLst>
              </p:cNvPr>
              <p:cNvGrpSpPr/>
              <p:nvPr/>
            </p:nvGrpSpPr>
            <p:grpSpPr>
              <a:xfrm>
                <a:off x="5949850" y="-6337300"/>
                <a:ext cx="292300" cy="13206453"/>
                <a:chOff x="5949850" y="-3911600"/>
                <a:chExt cx="292300" cy="13206453"/>
              </a:xfrm>
            </p:grpSpPr>
            <p:sp>
              <p:nvSpPr>
                <p:cNvPr id="30" name="Rectangle 29">
                  <a:extLst>
                    <a:ext uri="{FF2B5EF4-FFF2-40B4-BE49-F238E27FC236}">
                      <a16:creationId xmlns:a16="http://schemas.microsoft.com/office/drawing/2014/main" id="{6538C206-8C6D-BF2F-7C9E-B3E4B06C083F}"/>
                    </a:ext>
                  </a:extLst>
                </p:cNvPr>
                <p:cNvSpPr/>
                <p:nvPr/>
              </p:nvSpPr>
              <p:spPr>
                <a:xfrm>
                  <a:off x="6039854" y="-3773147"/>
                  <a:ext cx="108000" cy="13068000"/>
                </a:xfrm>
                <a:prstGeom prst="rect">
                  <a:avLst/>
                </a:prstGeom>
                <a:solidFill>
                  <a:schemeClr val="accent4">
                    <a:lumMod val="75000"/>
                  </a:schemeClr>
                </a:solidFill>
                <a:ln w="127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C328B84E-F6AC-4FC9-7F7F-BEDEB154092D}"/>
                    </a:ext>
                  </a:extLst>
                </p:cNvPr>
                <p:cNvSpPr/>
                <p:nvPr/>
              </p:nvSpPr>
              <p:spPr>
                <a:xfrm flipV="1">
                  <a:off x="5949854" y="-3911600"/>
                  <a:ext cx="288000" cy="288000"/>
                </a:xfrm>
                <a:prstGeom prst="ellipse">
                  <a:avLst/>
                </a:prstGeom>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2EDCB40-3348-D244-FDAE-012FA5167DBA}"/>
                    </a:ext>
                  </a:extLst>
                </p:cNvPr>
                <p:cNvSpPr/>
                <p:nvPr/>
              </p:nvSpPr>
              <p:spPr>
                <a:xfrm flipV="1">
                  <a:off x="5954150" y="-1566402"/>
                  <a:ext cx="288000" cy="288000"/>
                </a:xfrm>
                <a:prstGeom prst="ellipse">
                  <a:avLst/>
                </a:prstGeom>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2F5F71A1-884F-33FB-0940-581EF045C6A8}"/>
                    </a:ext>
                  </a:extLst>
                </p:cNvPr>
                <p:cNvSpPr/>
                <p:nvPr/>
              </p:nvSpPr>
              <p:spPr>
                <a:xfrm flipV="1">
                  <a:off x="5949850" y="895179"/>
                  <a:ext cx="288000" cy="288000"/>
                </a:xfrm>
                <a:prstGeom prst="ellipse">
                  <a:avLst/>
                </a:prstGeom>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88182BA-5FB5-DDA1-0182-F80034DA5D29}"/>
                    </a:ext>
                  </a:extLst>
                </p:cNvPr>
                <p:cNvSpPr/>
                <p:nvPr/>
              </p:nvSpPr>
              <p:spPr>
                <a:xfrm flipV="1">
                  <a:off x="5949850" y="3333578"/>
                  <a:ext cx="288000" cy="288000"/>
                </a:xfrm>
                <a:prstGeom prst="ellipse">
                  <a:avLst/>
                </a:prstGeom>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sp>
            <p:nvSpPr>
              <p:cNvPr id="35" name="Oval 34">
                <a:extLst>
                  <a:ext uri="{FF2B5EF4-FFF2-40B4-BE49-F238E27FC236}">
                    <a16:creationId xmlns:a16="http://schemas.microsoft.com/office/drawing/2014/main" id="{EDF87510-F16C-8733-BFE8-1FB4D5EDA4E5}"/>
                  </a:ext>
                </a:extLst>
              </p:cNvPr>
              <p:cNvSpPr/>
              <p:nvPr/>
            </p:nvSpPr>
            <p:spPr>
              <a:xfrm flipV="1">
                <a:off x="5949850" y="3333578"/>
                <a:ext cx="288000" cy="288000"/>
              </a:xfrm>
              <a:prstGeom prst="ellipse">
                <a:avLst/>
              </a:prstGeom>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834178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4CCE10-7376-09A3-5BA5-FB373BC089B0}"/>
              </a:ext>
            </a:extLst>
          </p:cNvPr>
          <p:cNvSpPr>
            <a:spLocks noGrp="1"/>
          </p:cNvSpPr>
          <p:nvPr>
            <p:ph type="title"/>
          </p:nvPr>
        </p:nvSpPr>
        <p:spPr/>
        <p:txBody>
          <a:bodyPr/>
          <a:lstStyle/>
          <a:p>
            <a:r>
              <a:rPr lang="en-US" dirty="0"/>
              <a:t>Obelisk’s evolution</a:t>
            </a:r>
          </a:p>
        </p:txBody>
      </p:sp>
      <p:grpSp>
        <p:nvGrpSpPr>
          <p:cNvPr id="37" name="Group 36">
            <a:extLst>
              <a:ext uri="{FF2B5EF4-FFF2-40B4-BE49-F238E27FC236}">
                <a16:creationId xmlns:a16="http://schemas.microsoft.com/office/drawing/2014/main" id="{6C1F938C-DF7D-09FA-6274-90B5E58BFCB1}"/>
              </a:ext>
            </a:extLst>
          </p:cNvPr>
          <p:cNvGrpSpPr/>
          <p:nvPr/>
        </p:nvGrpSpPr>
        <p:grpSpPr>
          <a:xfrm>
            <a:off x="3" y="356634"/>
            <a:ext cx="12191997" cy="13662619"/>
            <a:chOff x="3" y="-6793466"/>
            <a:chExt cx="12191997" cy="13662619"/>
          </a:xfrm>
        </p:grpSpPr>
        <p:grpSp>
          <p:nvGrpSpPr>
            <p:cNvPr id="5" name="Group 4">
              <a:extLst>
                <a:ext uri="{FF2B5EF4-FFF2-40B4-BE49-F238E27FC236}">
                  <a16:creationId xmlns:a16="http://schemas.microsoft.com/office/drawing/2014/main" id="{E73B9D09-3E7D-934A-9225-FE6DE73DBF24}"/>
                </a:ext>
              </a:extLst>
            </p:cNvPr>
            <p:cNvGrpSpPr/>
            <p:nvPr/>
          </p:nvGrpSpPr>
          <p:grpSpPr>
            <a:xfrm>
              <a:off x="6" y="2508083"/>
              <a:ext cx="12191994" cy="1938992"/>
              <a:chOff x="1" y="1714503"/>
              <a:chExt cx="12191994" cy="1938992"/>
            </a:xfrm>
          </p:grpSpPr>
          <p:sp>
            <p:nvSpPr>
              <p:cNvPr id="6" name="TextBox 5">
                <a:extLst>
                  <a:ext uri="{FF2B5EF4-FFF2-40B4-BE49-F238E27FC236}">
                    <a16:creationId xmlns:a16="http://schemas.microsoft.com/office/drawing/2014/main" id="{FA33D641-4B7A-1648-4E14-7D9251375493}"/>
                  </a:ext>
                </a:extLst>
              </p:cNvPr>
              <p:cNvSpPr txBox="1"/>
              <p:nvPr/>
            </p:nvSpPr>
            <p:spPr>
              <a:xfrm>
                <a:off x="1" y="2422389"/>
                <a:ext cx="5951995" cy="523220"/>
              </a:xfrm>
              <a:prstGeom prst="rect">
                <a:avLst/>
              </a:prstGeom>
              <a:noFill/>
            </p:spPr>
            <p:txBody>
              <a:bodyPr wrap="square" lIns="216000" rIns="216000" rtlCol="0" anchor="ctr">
                <a:spAutoFit/>
              </a:bodyPr>
              <a:lstStyle/>
              <a:p>
                <a:pPr algn="r"/>
                <a:r>
                  <a:rPr lang="en-US" sz="2800" dirty="0">
                    <a:solidFill>
                      <a:srgbClr val="000000">
                        <a:alpha val="0"/>
                      </a:srgbClr>
                    </a:solidFill>
                    <a:latin typeface="Segoe UI" panose="020B0502040204020203" pitchFamily="34" charset="0"/>
                    <a:cs typeface="Segoe UI" panose="020B0502040204020203" pitchFamily="34" charset="0"/>
                  </a:rPr>
                  <a:t>Obelisk Core + Services</a:t>
                </a:r>
              </a:p>
            </p:txBody>
          </p:sp>
          <p:sp>
            <p:nvSpPr>
              <p:cNvPr id="7" name="TextBox 6">
                <a:extLst>
                  <a:ext uri="{FF2B5EF4-FFF2-40B4-BE49-F238E27FC236}">
                    <a16:creationId xmlns:a16="http://schemas.microsoft.com/office/drawing/2014/main" id="{1F91FA53-D26A-A1A1-0CDA-832F6A5F4C7B}"/>
                  </a:ext>
                </a:extLst>
              </p:cNvPr>
              <p:cNvSpPr txBox="1"/>
              <p:nvPr/>
            </p:nvSpPr>
            <p:spPr>
              <a:xfrm>
                <a:off x="6240000" y="1714503"/>
                <a:ext cx="5951995" cy="1938992"/>
              </a:xfrm>
              <a:prstGeom prst="rect">
                <a:avLst/>
              </a:prstGeom>
              <a:noFill/>
            </p:spPr>
            <p:txBody>
              <a:bodyPr wrap="square" lIns="216000" rIns="216000" rtlCol="0" anchor="ctr">
                <a:spAutoFit/>
              </a:bodyPr>
              <a:lstStyle/>
              <a:p>
                <a:r>
                  <a:rPr lang="en-US" sz="2400" dirty="0">
                    <a:solidFill>
                      <a:srgbClr val="000000">
                        <a:alpha val="0"/>
                      </a:srgbClr>
                    </a:solidFill>
                    <a:latin typeface="Consolas" panose="020B0609020204030204" pitchFamily="49" charset="0"/>
                    <a:cs typeface="Segoe UI" panose="020B0502040204020203" pitchFamily="34" charset="0"/>
                  </a:rPr>
                  <a:t>Focus: open source</a:t>
                </a:r>
              </a:p>
              <a:p>
                <a:r>
                  <a:rPr lang="en-US" sz="2400" dirty="0">
                    <a:solidFill>
                      <a:srgbClr val="000000">
                        <a:alpha val="0"/>
                      </a:srgbClr>
                    </a:solidFill>
                    <a:latin typeface="Consolas" panose="020B0609020204030204" pitchFamily="49" charset="0"/>
                    <a:cs typeface="Segoe UI" panose="020B0502040204020203" pitchFamily="34" charset="0"/>
                  </a:rPr>
                  <a:t>       scalability</a:t>
                </a:r>
              </a:p>
              <a:p>
                <a:r>
                  <a:rPr lang="en-US" sz="2400" dirty="0">
                    <a:solidFill>
                      <a:srgbClr val="000000">
                        <a:alpha val="0"/>
                      </a:srgbClr>
                    </a:solidFill>
                    <a:latin typeface="Consolas" panose="020B0609020204030204" pitchFamily="49" charset="0"/>
                    <a:cs typeface="Segoe UI" panose="020B0502040204020203" pitchFamily="34" charset="0"/>
                  </a:rPr>
                  <a:t>       maintainability</a:t>
                </a:r>
              </a:p>
              <a:p>
                <a:r>
                  <a:rPr lang="en-US" sz="2400" dirty="0">
                    <a:solidFill>
                      <a:srgbClr val="000000">
                        <a:alpha val="0"/>
                      </a:srgbClr>
                    </a:solidFill>
                    <a:latin typeface="Consolas" panose="020B0609020204030204" pitchFamily="49" charset="0"/>
                    <a:cs typeface="Segoe UI" panose="020B0502040204020203" pitchFamily="34" charset="0"/>
                  </a:rPr>
                  <a:t>Storage: </a:t>
                </a:r>
                <a:r>
                  <a:rPr lang="en-US" sz="2400" dirty="0" err="1">
                    <a:solidFill>
                      <a:srgbClr val="000000">
                        <a:alpha val="0"/>
                      </a:srgbClr>
                    </a:solidFill>
                    <a:latin typeface="Consolas" panose="020B0609020204030204" pitchFamily="49" charset="0"/>
                    <a:cs typeface="Segoe UI" panose="020B0502040204020203" pitchFamily="34" charset="0"/>
                  </a:rPr>
                  <a:t>Clickhouse</a:t>
                </a:r>
                <a:endParaRPr lang="en-US" sz="2400" dirty="0">
                  <a:solidFill>
                    <a:srgbClr val="000000">
                      <a:alpha val="0"/>
                    </a:srgbClr>
                  </a:solidFill>
                  <a:latin typeface="Consolas" panose="020B0609020204030204" pitchFamily="49" charset="0"/>
                  <a:cs typeface="Segoe UI" panose="020B0502040204020203" pitchFamily="34" charset="0"/>
                </a:endParaRPr>
              </a:p>
              <a:p>
                <a:r>
                  <a:rPr lang="en-US" sz="2400" dirty="0">
                    <a:solidFill>
                      <a:srgbClr val="000000">
                        <a:alpha val="0"/>
                      </a:srgbClr>
                    </a:solidFill>
                    <a:latin typeface="Consolas" panose="020B0609020204030204" pitchFamily="49" charset="0"/>
                    <a:cs typeface="Segoe UI" panose="020B0502040204020203" pitchFamily="34" charset="0"/>
                  </a:rPr>
                  <a:t>Message-bus: Kafka</a:t>
                </a:r>
              </a:p>
            </p:txBody>
          </p:sp>
        </p:grpSp>
        <p:grpSp>
          <p:nvGrpSpPr>
            <p:cNvPr id="9" name="Group 8">
              <a:extLst>
                <a:ext uri="{FF2B5EF4-FFF2-40B4-BE49-F238E27FC236}">
                  <a16:creationId xmlns:a16="http://schemas.microsoft.com/office/drawing/2014/main" id="{6B52DCE6-E16C-FFB6-F14F-E363D28DD7FD}"/>
                </a:ext>
              </a:extLst>
            </p:cNvPr>
            <p:cNvGrpSpPr/>
            <p:nvPr/>
          </p:nvGrpSpPr>
          <p:grpSpPr>
            <a:xfrm>
              <a:off x="3" y="82383"/>
              <a:ext cx="12191994" cy="1938992"/>
              <a:chOff x="1" y="1714503"/>
              <a:chExt cx="12191994" cy="1938992"/>
            </a:xfrm>
          </p:grpSpPr>
          <p:sp>
            <p:nvSpPr>
              <p:cNvPr id="10" name="TextBox 9">
                <a:extLst>
                  <a:ext uri="{FF2B5EF4-FFF2-40B4-BE49-F238E27FC236}">
                    <a16:creationId xmlns:a16="http://schemas.microsoft.com/office/drawing/2014/main" id="{25213E9C-1AA7-DAE9-F3DF-3DB39C95F291}"/>
                  </a:ext>
                </a:extLst>
              </p:cNvPr>
              <p:cNvSpPr txBox="1"/>
              <p:nvPr/>
            </p:nvSpPr>
            <p:spPr>
              <a:xfrm>
                <a:off x="1" y="2422389"/>
                <a:ext cx="5951995" cy="523220"/>
              </a:xfrm>
              <a:prstGeom prst="rect">
                <a:avLst/>
              </a:prstGeom>
              <a:noFill/>
            </p:spPr>
            <p:txBody>
              <a:bodyPr wrap="square" lIns="216000" rIns="216000" rtlCol="0" anchor="ctr">
                <a:spAutoFit/>
              </a:bodyPr>
              <a:lstStyle/>
              <a:p>
                <a:pPr algn="r"/>
                <a:r>
                  <a:rPr lang="en-US" sz="2800" dirty="0">
                    <a:solidFill>
                      <a:srgbClr val="000000">
                        <a:alpha val="0"/>
                      </a:srgbClr>
                    </a:solidFill>
                    <a:latin typeface="Segoe UI" panose="020B0502040204020203" pitchFamily="34" charset="0"/>
                    <a:cs typeface="Segoe UI" panose="020B0502040204020203" pitchFamily="34" charset="0"/>
                  </a:rPr>
                  <a:t>Version </a:t>
                </a:r>
                <a:r>
                  <a:rPr lang="en-US" sz="2800" i="1" dirty="0">
                    <a:solidFill>
                      <a:srgbClr val="000000">
                        <a:alpha val="0"/>
                      </a:srgbClr>
                    </a:solidFill>
                    <a:latin typeface="Segoe UI" panose="020B0502040204020203" pitchFamily="34" charset="0"/>
                    <a:cs typeface="Segoe UI" panose="020B0502040204020203" pitchFamily="34" charset="0"/>
                  </a:rPr>
                  <a:t>HFS</a:t>
                </a:r>
              </a:p>
            </p:txBody>
          </p:sp>
          <p:sp>
            <p:nvSpPr>
              <p:cNvPr id="15" name="TextBox 14">
                <a:extLst>
                  <a:ext uri="{FF2B5EF4-FFF2-40B4-BE49-F238E27FC236}">
                    <a16:creationId xmlns:a16="http://schemas.microsoft.com/office/drawing/2014/main" id="{EE801DCC-5AEE-4ABE-136A-89AAC9BAFA8A}"/>
                  </a:ext>
                </a:extLst>
              </p:cNvPr>
              <p:cNvSpPr txBox="1"/>
              <p:nvPr/>
            </p:nvSpPr>
            <p:spPr>
              <a:xfrm>
                <a:off x="6240000" y="1714503"/>
                <a:ext cx="5951995" cy="1938992"/>
              </a:xfrm>
              <a:prstGeom prst="rect">
                <a:avLst/>
              </a:prstGeom>
              <a:noFill/>
            </p:spPr>
            <p:txBody>
              <a:bodyPr wrap="square" lIns="216000" rIns="216000" rtlCol="0" anchor="ctr">
                <a:spAutoFit/>
              </a:bodyPr>
              <a:lstStyle/>
              <a:p>
                <a:r>
                  <a:rPr lang="en-US" sz="2400" dirty="0">
                    <a:solidFill>
                      <a:srgbClr val="000000">
                        <a:alpha val="0"/>
                      </a:srgbClr>
                    </a:solidFill>
                    <a:latin typeface="Consolas" panose="020B0609020204030204" pitchFamily="49" charset="0"/>
                    <a:cs typeface="Segoe UI" panose="020B0502040204020203" pitchFamily="34" charset="0"/>
                  </a:rPr>
                  <a:t>Focus: edge case scalability</a:t>
                </a:r>
              </a:p>
              <a:p>
                <a:r>
                  <a:rPr lang="en-US" sz="2400" dirty="0">
                    <a:solidFill>
                      <a:srgbClr val="000000">
                        <a:alpha val="0"/>
                      </a:srgbClr>
                    </a:solidFill>
                    <a:latin typeface="Consolas" panose="020B0609020204030204" pitchFamily="49" charset="0"/>
                    <a:cs typeface="Segoe UI" panose="020B0502040204020203" pitchFamily="34" charset="0"/>
                  </a:rPr>
                  <a:t>       high throughput</a:t>
                </a:r>
              </a:p>
              <a:p>
                <a:r>
                  <a:rPr lang="en-US" sz="2400" dirty="0">
                    <a:solidFill>
                      <a:srgbClr val="000000">
                        <a:alpha val="0"/>
                      </a:srgbClr>
                    </a:solidFill>
                    <a:latin typeface="Consolas" panose="020B0609020204030204" pitchFamily="49" charset="0"/>
                    <a:cs typeface="Segoe UI" panose="020B0502040204020203" pitchFamily="34" charset="0"/>
                  </a:rPr>
                  <a:t>       uptake for ML use case</a:t>
                </a:r>
              </a:p>
              <a:p>
                <a:r>
                  <a:rPr lang="en-US" sz="2400" dirty="0">
                    <a:solidFill>
                      <a:srgbClr val="000000">
                        <a:alpha val="0"/>
                      </a:srgbClr>
                    </a:solidFill>
                    <a:latin typeface="Consolas" panose="020B0609020204030204" pitchFamily="49" charset="0"/>
                    <a:cs typeface="Segoe UI" panose="020B0502040204020203" pitchFamily="34" charset="0"/>
                  </a:rPr>
                  <a:t>Storage: </a:t>
                </a:r>
                <a:r>
                  <a:rPr lang="en-US" sz="2400" dirty="0" err="1">
                    <a:solidFill>
                      <a:srgbClr val="000000">
                        <a:alpha val="0"/>
                      </a:srgbClr>
                    </a:solidFill>
                    <a:latin typeface="Consolas" panose="020B0609020204030204" pitchFamily="49" charset="0"/>
                    <a:cs typeface="Segoe UI" panose="020B0502040204020203" pitchFamily="34" charset="0"/>
                  </a:rPr>
                  <a:t>Clickhouse</a:t>
                </a:r>
                <a:endParaRPr lang="en-US" sz="2400" dirty="0">
                  <a:solidFill>
                    <a:srgbClr val="000000">
                      <a:alpha val="0"/>
                    </a:srgbClr>
                  </a:solidFill>
                  <a:latin typeface="Consolas" panose="020B0609020204030204" pitchFamily="49" charset="0"/>
                  <a:cs typeface="Segoe UI" panose="020B0502040204020203" pitchFamily="34" charset="0"/>
                </a:endParaRPr>
              </a:p>
              <a:p>
                <a:r>
                  <a:rPr lang="en-US" sz="2400" dirty="0">
                    <a:solidFill>
                      <a:srgbClr val="000000">
                        <a:alpha val="0"/>
                      </a:srgbClr>
                    </a:solidFill>
                    <a:latin typeface="Consolas" panose="020B0609020204030204" pitchFamily="49" charset="0"/>
                    <a:cs typeface="Segoe UI" panose="020B0502040204020203" pitchFamily="34" charset="0"/>
                  </a:rPr>
                  <a:t>Message-bus: Kafka</a:t>
                </a:r>
              </a:p>
            </p:txBody>
          </p:sp>
        </p:grpSp>
        <p:grpSp>
          <p:nvGrpSpPr>
            <p:cNvPr id="16" name="Group 15">
              <a:extLst>
                <a:ext uri="{FF2B5EF4-FFF2-40B4-BE49-F238E27FC236}">
                  <a16:creationId xmlns:a16="http://schemas.microsoft.com/office/drawing/2014/main" id="{F5A5136E-2295-6550-1E7C-4E20B022C416}"/>
                </a:ext>
              </a:extLst>
            </p:cNvPr>
            <p:cNvGrpSpPr/>
            <p:nvPr/>
          </p:nvGrpSpPr>
          <p:grpSpPr>
            <a:xfrm>
              <a:off x="3" y="-6793466"/>
              <a:ext cx="12191994" cy="1200329"/>
              <a:chOff x="1" y="2083834"/>
              <a:chExt cx="12191994" cy="1200329"/>
            </a:xfrm>
          </p:grpSpPr>
          <p:sp>
            <p:nvSpPr>
              <p:cNvPr id="17" name="TextBox 16">
                <a:extLst>
                  <a:ext uri="{FF2B5EF4-FFF2-40B4-BE49-F238E27FC236}">
                    <a16:creationId xmlns:a16="http://schemas.microsoft.com/office/drawing/2014/main" id="{628ED2EC-397C-B800-D809-4884031E2B41}"/>
                  </a:ext>
                </a:extLst>
              </p:cNvPr>
              <p:cNvSpPr txBox="1"/>
              <p:nvPr/>
            </p:nvSpPr>
            <p:spPr>
              <a:xfrm>
                <a:off x="1" y="2206946"/>
                <a:ext cx="5951995" cy="954107"/>
              </a:xfrm>
              <a:prstGeom prst="rect">
                <a:avLst/>
              </a:prstGeom>
              <a:noFill/>
            </p:spPr>
            <p:txBody>
              <a:bodyPr wrap="square" lIns="216000" rIns="216000" rtlCol="0" anchor="ctr">
                <a:spAutoFit/>
              </a:bodyPr>
              <a:lstStyle/>
              <a:p>
                <a:pPr algn="r"/>
                <a:r>
                  <a:rPr lang="en-US" sz="2800" dirty="0">
                    <a:solidFill>
                      <a:srgbClr val="000000">
                        <a:alpha val="0"/>
                      </a:srgbClr>
                    </a:solidFill>
                    <a:latin typeface="Segoe UI" panose="020B0502040204020203" pitchFamily="34" charset="0"/>
                    <a:cs typeface="Segoe UI" panose="020B0502040204020203" pitchFamily="34" charset="0"/>
                  </a:rPr>
                  <a:t>IoT platform </a:t>
                </a:r>
                <a:br>
                  <a:rPr lang="en-US" sz="2800" dirty="0">
                    <a:solidFill>
                      <a:srgbClr val="000000">
                        <a:alpha val="0"/>
                      </a:srgbClr>
                    </a:solidFill>
                    <a:latin typeface="Segoe UI" panose="020B0502040204020203" pitchFamily="34" charset="0"/>
                    <a:cs typeface="Segoe UI" panose="020B0502040204020203" pitchFamily="34" charset="0"/>
                  </a:rPr>
                </a:br>
                <a:r>
                  <a:rPr lang="en-US" sz="2800" dirty="0">
                    <a:solidFill>
                      <a:srgbClr val="000000">
                        <a:alpha val="0"/>
                      </a:srgbClr>
                    </a:solidFill>
                    <a:latin typeface="Segoe UI" panose="020B0502040204020203" pitchFamily="34" charset="0"/>
                    <a:cs typeface="Segoe UI" panose="020B0502040204020203" pitchFamily="34" charset="0"/>
                  </a:rPr>
                  <a:t>  for City of Things</a:t>
                </a:r>
              </a:p>
            </p:txBody>
          </p:sp>
          <p:sp>
            <p:nvSpPr>
              <p:cNvPr id="18" name="TextBox 17">
                <a:extLst>
                  <a:ext uri="{FF2B5EF4-FFF2-40B4-BE49-F238E27FC236}">
                    <a16:creationId xmlns:a16="http://schemas.microsoft.com/office/drawing/2014/main" id="{521EF773-D1A8-E4FB-AFF4-D3C28113900A}"/>
                  </a:ext>
                </a:extLst>
              </p:cNvPr>
              <p:cNvSpPr txBox="1"/>
              <p:nvPr/>
            </p:nvSpPr>
            <p:spPr>
              <a:xfrm>
                <a:off x="6240000" y="2083834"/>
                <a:ext cx="5951995" cy="1200329"/>
              </a:xfrm>
              <a:prstGeom prst="rect">
                <a:avLst/>
              </a:prstGeom>
              <a:noFill/>
            </p:spPr>
            <p:txBody>
              <a:bodyPr wrap="square" lIns="216000" rIns="216000" rtlCol="0" anchor="ctr">
                <a:spAutoFit/>
              </a:bodyPr>
              <a:lstStyle/>
              <a:p>
                <a:r>
                  <a:rPr lang="en-US" sz="2400" dirty="0">
                    <a:solidFill>
                      <a:srgbClr val="000000">
                        <a:alpha val="0"/>
                      </a:srgbClr>
                    </a:solidFill>
                    <a:latin typeface="Consolas" panose="020B0609020204030204" pitchFamily="49" charset="0"/>
                    <a:cs typeface="Segoe UI" panose="020B0502040204020203" pitchFamily="34" charset="0"/>
                  </a:rPr>
                  <a:t>Focus: IoT</a:t>
                </a:r>
              </a:p>
              <a:p>
                <a:r>
                  <a:rPr lang="en-US" sz="2400" dirty="0">
                    <a:solidFill>
                      <a:srgbClr val="000000">
                        <a:alpha val="0"/>
                      </a:srgbClr>
                    </a:solidFill>
                    <a:latin typeface="Consolas" panose="020B0609020204030204" pitchFamily="49" charset="0"/>
                    <a:cs typeface="Segoe UI" panose="020B0502040204020203" pitchFamily="34" charset="0"/>
                  </a:rPr>
                  <a:t>Storage: </a:t>
                </a:r>
                <a:r>
                  <a:rPr lang="en-US" sz="2400" dirty="0" err="1">
                    <a:solidFill>
                      <a:srgbClr val="000000">
                        <a:alpha val="0"/>
                      </a:srgbClr>
                    </a:solidFill>
                    <a:latin typeface="Consolas" panose="020B0609020204030204" pitchFamily="49" charset="0"/>
                    <a:cs typeface="Segoe UI" panose="020B0502040204020203" pitchFamily="34" charset="0"/>
                  </a:rPr>
                  <a:t>InfluxDB</a:t>
                </a:r>
                <a:endParaRPr lang="en-US" sz="2400" dirty="0">
                  <a:solidFill>
                    <a:srgbClr val="000000">
                      <a:alpha val="0"/>
                    </a:srgbClr>
                  </a:solidFill>
                  <a:latin typeface="Consolas" panose="020B0609020204030204" pitchFamily="49" charset="0"/>
                  <a:cs typeface="Segoe UI" panose="020B0502040204020203" pitchFamily="34" charset="0"/>
                </a:endParaRPr>
              </a:p>
              <a:p>
                <a:r>
                  <a:rPr lang="en-US" sz="2400" dirty="0">
                    <a:solidFill>
                      <a:srgbClr val="000000">
                        <a:alpha val="0"/>
                      </a:srgbClr>
                    </a:solidFill>
                    <a:latin typeface="Consolas" panose="020B0609020204030204" pitchFamily="49" charset="0"/>
                    <a:cs typeface="Segoe UI" panose="020B0502040204020203" pitchFamily="34" charset="0"/>
                  </a:rPr>
                  <a:t>Message-bus: Kafka</a:t>
                </a:r>
              </a:p>
            </p:txBody>
          </p:sp>
        </p:grpSp>
        <p:grpSp>
          <p:nvGrpSpPr>
            <p:cNvPr id="19" name="Group 18">
              <a:extLst>
                <a:ext uri="{FF2B5EF4-FFF2-40B4-BE49-F238E27FC236}">
                  <a16:creationId xmlns:a16="http://schemas.microsoft.com/office/drawing/2014/main" id="{711E8CC0-38FF-3380-C6A8-625E168F512D}"/>
                </a:ext>
              </a:extLst>
            </p:cNvPr>
            <p:cNvGrpSpPr/>
            <p:nvPr/>
          </p:nvGrpSpPr>
          <p:grpSpPr>
            <a:xfrm>
              <a:off x="3" y="-4448266"/>
              <a:ext cx="12191994" cy="1200329"/>
              <a:chOff x="1" y="2083834"/>
              <a:chExt cx="12191994" cy="1200329"/>
            </a:xfrm>
          </p:grpSpPr>
          <p:sp>
            <p:nvSpPr>
              <p:cNvPr id="20" name="TextBox 19">
                <a:extLst>
                  <a:ext uri="{FF2B5EF4-FFF2-40B4-BE49-F238E27FC236}">
                    <a16:creationId xmlns:a16="http://schemas.microsoft.com/office/drawing/2014/main" id="{5123B43E-9960-275D-DD06-64B91B6C4C16}"/>
                  </a:ext>
                </a:extLst>
              </p:cNvPr>
              <p:cNvSpPr txBox="1"/>
              <p:nvPr/>
            </p:nvSpPr>
            <p:spPr>
              <a:xfrm>
                <a:off x="1" y="2422389"/>
                <a:ext cx="5951995" cy="523220"/>
              </a:xfrm>
              <a:prstGeom prst="rect">
                <a:avLst/>
              </a:prstGeom>
              <a:noFill/>
            </p:spPr>
            <p:txBody>
              <a:bodyPr wrap="square" lIns="216000" rIns="216000" rtlCol="0" anchor="ctr">
                <a:spAutoFit/>
              </a:bodyPr>
              <a:lstStyle/>
              <a:p>
                <a:pPr algn="r"/>
                <a:r>
                  <a:rPr lang="en-US" sz="2800" dirty="0">
                    <a:latin typeface="Segoe UI" panose="020B0502040204020203" pitchFamily="34" charset="0"/>
                    <a:cs typeface="Segoe UI" panose="020B0502040204020203" pitchFamily="34" charset="0"/>
                  </a:rPr>
                  <a:t>Version 2</a:t>
                </a:r>
              </a:p>
            </p:txBody>
          </p:sp>
          <p:sp>
            <p:nvSpPr>
              <p:cNvPr id="25" name="TextBox 24">
                <a:extLst>
                  <a:ext uri="{FF2B5EF4-FFF2-40B4-BE49-F238E27FC236}">
                    <a16:creationId xmlns:a16="http://schemas.microsoft.com/office/drawing/2014/main" id="{E8BEA0D3-5BD4-D76B-68AF-9DC092F6E004}"/>
                  </a:ext>
                </a:extLst>
              </p:cNvPr>
              <p:cNvSpPr txBox="1"/>
              <p:nvPr/>
            </p:nvSpPr>
            <p:spPr>
              <a:xfrm>
                <a:off x="6240000" y="2083834"/>
                <a:ext cx="5951995" cy="1200329"/>
              </a:xfrm>
              <a:prstGeom prst="rect">
                <a:avLst/>
              </a:prstGeom>
              <a:noFill/>
            </p:spPr>
            <p:txBody>
              <a:bodyPr wrap="square" lIns="216000" rIns="216000" rtlCol="0" anchor="ctr">
                <a:spAutoFit/>
              </a:bodyPr>
              <a:lstStyle/>
              <a:p>
                <a:r>
                  <a:rPr lang="en-US" sz="2400" dirty="0">
                    <a:latin typeface="Consolas" panose="020B0609020204030204" pitchFamily="49" charset="0"/>
                    <a:cs typeface="Segoe UI" panose="020B0502040204020203" pitchFamily="34" charset="0"/>
                  </a:rPr>
                  <a:t>Focus: stability / ease of use</a:t>
                </a:r>
              </a:p>
              <a:p>
                <a:r>
                  <a:rPr lang="en-US" sz="2400" dirty="0">
                    <a:latin typeface="Consolas" panose="020B0609020204030204" pitchFamily="49" charset="0"/>
                    <a:cs typeface="Segoe UI" panose="020B0502040204020203" pitchFamily="34" charset="0"/>
                  </a:rPr>
                  <a:t>Storage: Sharded </a:t>
                </a:r>
                <a:r>
                  <a:rPr lang="en-US" sz="2400" dirty="0" err="1">
                    <a:latin typeface="Consolas" panose="020B0609020204030204" pitchFamily="49" charset="0"/>
                    <a:cs typeface="Segoe UI" panose="020B0502040204020203" pitchFamily="34" charset="0"/>
                  </a:rPr>
                  <a:t>InfluxDB</a:t>
                </a:r>
                <a:endParaRPr lang="en-US" sz="2400" dirty="0">
                  <a:latin typeface="Consolas" panose="020B0609020204030204" pitchFamily="49" charset="0"/>
                  <a:cs typeface="Segoe UI" panose="020B0502040204020203" pitchFamily="34" charset="0"/>
                </a:endParaRPr>
              </a:p>
              <a:p>
                <a:r>
                  <a:rPr lang="en-US" sz="2400" dirty="0">
                    <a:latin typeface="Consolas" panose="020B0609020204030204" pitchFamily="49" charset="0"/>
                    <a:cs typeface="Segoe UI" panose="020B0502040204020203" pitchFamily="34" charset="0"/>
                  </a:rPr>
                  <a:t>Message-bus: Kafka</a:t>
                </a:r>
              </a:p>
            </p:txBody>
          </p:sp>
        </p:grpSp>
        <p:grpSp>
          <p:nvGrpSpPr>
            <p:cNvPr id="26" name="Group 25">
              <a:extLst>
                <a:ext uri="{FF2B5EF4-FFF2-40B4-BE49-F238E27FC236}">
                  <a16:creationId xmlns:a16="http://schemas.microsoft.com/office/drawing/2014/main" id="{34533798-5DF5-7057-BD8D-46501648F1AF}"/>
                </a:ext>
              </a:extLst>
            </p:cNvPr>
            <p:cNvGrpSpPr/>
            <p:nvPr/>
          </p:nvGrpSpPr>
          <p:grpSpPr>
            <a:xfrm>
              <a:off x="3" y="-2171351"/>
              <a:ext cx="12191994" cy="1569660"/>
              <a:chOff x="1" y="1899169"/>
              <a:chExt cx="12191994" cy="1569660"/>
            </a:xfrm>
          </p:grpSpPr>
          <p:sp>
            <p:nvSpPr>
              <p:cNvPr id="27" name="TextBox 26">
                <a:extLst>
                  <a:ext uri="{FF2B5EF4-FFF2-40B4-BE49-F238E27FC236}">
                    <a16:creationId xmlns:a16="http://schemas.microsoft.com/office/drawing/2014/main" id="{02DB1AF0-00FB-E224-6076-5993C8714647}"/>
                  </a:ext>
                </a:extLst>
              </p:cNvPr>
              <p:cNvSpPr txBox="1"/>
              <p:nvPr/>
            </p:nvSpPr>
            <p:spPr>
              <a:xfrm>
                <a:off x="1" y="2422389"/>
                <a:ext cx="5951995" cy="523220"/>
              </a:xfrm>
              <a:prstGeom prst="rect">
                <a:avLst/>
              </a:prstGeom>
              <a:noFill/>
            </p:spPr>
            <p:txBody>
              <a:bodyPr wrap="square" lIns="216000" rIns="216000" rtlCol="0" anchor="ctr">
                <a:spAutoFit/>
              </a:bodyPr>
              <a:lstStyle/>
              <a:p>
                <a:pPr algn="r"/>
                <a:r>
                  <a:rPr lang="en-US" sz="2800" dirty="0">
                    <a:solidFill>
                      <a:srgbClr val="000000">
                        <a:alpha val="0"/>
                      </a:srgbClr>
                    </a:solidFill>
                    <a:latin typeface="Segoe UI" panose="020B0502040204020203" pitchFamily="34" charset="0"/>
                    <a:cs typeface="Segoe UI" panose="020B0502040204020203" pitchFamily="34" charset="0"/>
                  </a:rPr>
                  <a:t>Version 3</a:t>
                </a:r>
              </a:p>
            </p:txBody>
          </p:sp>
          <p:sp>
            <p:nvSpPr>
              <p:cNvPr id="28" name="TextBox 27">
                <a:extLst>
                  <a:ext uri="{FF2B5EF4-FFF2-40B4-BE49-F238E27FC236}">
                    <a16:creationId xmlns:a16="http://schemas.microsoft.com/office/drawing/2014/main" id="{85D583B3-7F6E-8ABB-4C98-94345ED44A15}"/>
                  </a:ext>
                </a:extLst>
              </p:cNvPr>
              <p:cNvSpPr txBox="1"/>
              <p:nvPr/>
            </p:nvSpPr>
            <p:spPr>
              <a:xfrm>
                <a:off x="6240000" y="1899169"/>
                <a:ext cx="5951995" cy="1569660"/>
              </a:xfrm>
              <a:prstGeom prst="rect">
                <a:avLst/>
              </a:prstGeom>
              <a:noFill/>
            </p:spPr>
            <p:txBody>
              <a:bodyPr wrap="square" lIns="216000" rIns="216000" rtlCol="0" anchor="ctr">
                <a:spAutoFit/>
              </a:bodyPr>
              <a:lstStyle/>
              <a:p>
                <a:r>
                  <a:rPr lang="en-US" sz="2400" dirty="0">
                    <a:solidFill>
                      <a:srgbClr val="000000">
                        <a:alpha val="0"/>
                      </a:srgbClr>
                    </a:solidFill>
                    <a:latin typeface="Consolas" panose="020B0609020204030204" pitchFamily="49" charset="0"/>
                    <a:cs typeface="Segoe UI" panose="020B0502040204020203" pitchFamily="34" charset="0"/>
                  </a:rPr>
                  <a:t>Focus: self-service management</a:t>
                </a:r>
              </a:p>
              <a:p>
                <a:r>
                  <a:rPr lang="en-US" sz="2400" dirty="0">
                    <a:solidFill>
                      <a:srgbClr val="000000">
                        <a:alpha val="0"/>
                      </a:srgbClr>
                    </a:solidFill>
                    <a:latin typeface="Consolas" panose="020B0609020204030204" pitchFamily="49" charset="0"/>
                    <a:cs typeface="Segoe UI" panose="020B0502040204020203" pitchFamily="34" charset="0"/>
                  </a:rPr>
                  <a:t>       &amp; scalability</a:t>
                </a:r>
              </a:p>
              <a:p>
                <a:r>
                  <a:rPr lang="en-US" sz="2400" dirty="0">
                    <a:solidFill>
                      <a:srgbClr val="000000">
                        <a:alpha val="0"/>
                      </a:srgbClr>
                    </a:solidFill>
                    <a:latin typeface="Consolas" panose="020B0609020204030204" pitchFamily="49" charset="0"/>
                    <a:cs typeface="Segoe UI" panose="020B0502040204020203" pitchFamily="34" charset="0"/>
                  </a:rPr>
                  <a:t>Storage: </a:t>
                </a:r>
                <a:r>
                  <a:rPr lang="en-US" sz="2400" dirty="0" err="1">
                    <a:solidFill>
                      <a:srgbClr val="000000">
                        <a:alpha val="0"/>
                      </a:srgbClr>
                    </a:solidFill>
                    <a:latin typeface="Consolas" panose="020B0609020204030204" pitchFamily="49" charset="0"/>
                    <a:cs typeface="Segoe UI" panose="020B0502040204020203" pitchFamily="34" charset="0"/>
                  </a:rPr>
                  <a:t>Clickhouse</a:t>
                </a:r>
                <a:endParaRPr lang="en-US" sz="2400" dirty="0">
                  <a:solidFill>
                    <a:srgbClr val="000000">
                      <a:alpha val="0"/>
                    </a:srgbClr>
                  </a:solidFill>
                  <a:latin typeface="Consolas" panose="020B0609020204030204" pitchFamily="49" charset="0"/>
                  <a:cs typeface="Segoe UI" panose="020B0502040204020203" pitchFamily="34" charset="0"/>
                </a:endParaRPr>
              </a:p>
              <a:p>
                <a:r>
                  <a:rPr lang="en-US" sz="2400" dirty="0">
                    <a:solidFill>
                      <a:srgbClr val="000000">
                        <a:alpha val="0"/>
                      </a:srgbClr>
                    </a:solidFill>
                    <a:latin typeface="Consolas" panose="020B0609020204030204" pitchFamily="49" charset="0"/>
                    <a:cs typeface="Segoe UI" panose="020B0502040204020203" pitchFamily="34" charset="0"/>
                  </a:rPr>
                  <a:t>Message-bus: Pulsar</a:t>
                </a:r>
              </a:p>
            </p:txBody>
          </p:sp>
        </p:grpSp>
        <p:grpSp>
          <p:nvGrpSpPr>
            <p:cNvPr id="36" name="Group 35">
              <a:extLst>
                <a:ext uri="{FF2B5EF4-FFF2-40B4-BE49-F238E27FC236}">
                  <a16:creationId xmlns:a16="http://schemas.microsoft.com/office/drawing/2014/main" id="{FBC886DE-32DD-0F39-8AE1-B136055DE022}"/>
                </a:ext>
              </a:extLst>
            </p:cNvPr>
            <p:cNvGrpSpPr/>
            <p:nvPr/>
          </p:nvGrpSpPr>
          <p:grpSpPr>
            <a:xfrm>
              <a:off x="5949850" y="-6337300"/>
              <a:ext cx="292300" cy="13206453"/>
              <a:chOff x="5949850" y="-6337300"/>
              <a:chExt cx="292300" cy="13206453"/>
            </a:xfrm>
          </p:grpSpPr>
          <p:grpSp>
            <p:nvGrpSpPr>
              <p:cNvPr id="29" name="Group 28">
                <a:extLst>
                  <a:ext uri="{FF2B5EF4-FFF2-40B4-BE49-F238E27FC236}">
                    <a16:creationId xmlns:a16="http://schemas.microsoft.com/office/drawing/2014/main" id="{C893DFF7-3C3C-E82F-961B-CE20997B6CBB}"/>
                  </a:ext>
                </a:extLst>
              </p:cNvPr>
              <p:cNvGrpSpPr/>
              <p:nvPr/>
            </p:nvGrpSpPr>
            <p:grpSpPr>
              <a:xfrm>
                <a:off x="5949850" y="-6337300"/>
                <a:ext cx="292300" cy="13206453"/>
                <a:chOff x="5949850" y="-3911600"/>
                <a:chExt cx="292300" cy="13206453"/>
              </a:xfrm>
            </p:grpSpPr>
            <p:sp>
              <p:nvSpPr>
                <p:cNvPr id="30" name="Rectangle 29">
                  <a:extLst>
                    <a:ext uri="{FF2B5EF4-FFF2-40B4-BE49-F238E27FC236}">
                      <a16:creationId xmlns:a16="http://schemas.microsoft.com/office/drawing/2014/main" id="{6538C206-8C6D-BF2F-7C9E-B3E4B06C083F}"/>
                    </a:ext>
                  </a:extLst>
                </p:cNvPr>
                <p:cNvSpPr/>
                <p:nvPr/>
              </p:nvSpPr>
              <p:spPr>
                <a:xfrm>
                  <a:off x="6039854" y="-3773147"/>
                  <a:ext cx="108000" cy="13068000"/>
                </a:xfrm>
                <a:prstGeom prst="rect">
                  <a:avLst/>
                </a:prstGeom>
                <a:solidFill>
                  <a:schemeClr val="accent4">
                    <a:lumMod val="75000"/>
                  </a:schemeClr>
                </a:solidFill>
                <a:ln w="127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C328B84E-F6AC-4FC9-7F7F-BEDEB154092D}"/>
                    </a:ext>
                  </a:extLst>
                </p:cNvPr>
                <p:cNvSpPr/>
                <p:nvPr/>
              </p:nvSpPr>
              <p:spPr>
                <a:xfrm flipV="1">
                  <a:off x="5949854" y="-3911600"/>
                  <a:ext cx="288000" cy="288000"/>
                </a:xfrm>
                <a:prstGeom prst="ellipse">
                  <a:avLst/>
                </a:prstGeom>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2EDCB40-3348-D244-FDAE-012FA5167DBA}"/>
                    </a:ext>
                  </a:extLst>
                </p:cNvPr>
                <p:cNvSpPr/>
                <p:nvPr/>
              </p:nvSpPr>
              <p:spPr>
                <a:xfrm flipV="1">
                  <a:off x="5954150" y="-1566402"/>
                  <a:ext cx="288000" cy="288000"/>
                </a:xfrm>
                <a:prstGeom prst="ellipse">
                  <a:avLst/>
                </a:prstGeom>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2F5F71A1-884F-33FB-0940-581EF045C6A8}"/>
                    </a:ext>
                  </a:extLst>
                </p:cNvPr>
                <p:cNvSpPr/>
                <p:nvPr/>
              </p:nvSpPr>
              <p:spPr>
                <a:xfrm flipV="1">
                  <a:off x="5949850" y="895179"/>
                  <a:ext cx="288000" cy="288000"/>
                </a:xfrm>
                <a:prstGeom prst="ellipse">
                  <a:avLst/>
                </a:prstGeom>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88182BA-5FB5-DDA1-0182-F80034DA5D29}"/>
                    </a:ext>
                  </a:extLst>
                </p:cNvPr>
                <p:cNvSpPr/>
                <p:nvPr/>
              </p:nvSpPr>
              <p:spPr>
                <a:xfrm flipV="1">
                  <a:off x="5949850" y="3333578"/>
                  <a:ext cx="288000" cy="288000"/>
                </a:xfrm>
                <a:prstGeom prst="ellipse">
                  <a:avLst/>
                </a:prstGeom>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sp>
            <p:nvSpPr>
              <p:cNvPr id="35" name="Oval 34">
                <a:extLst>
                  <a:ext uri="{FF2B5EF4-FFF2-40B4-BE49-F238E27FC236}">
                    <a16:creationId xmlns:a16="http://schemas.microsoft.com/office/drawing/2014/main" id="{EDF87510-F16C-8733-BFE8-1FB4D5EDA4E5}"/>
                  </a:ext>
                </a:extLst>
              </p:cNvPr>
              <p:cNvSpPr/>
              <p:nvPr/>
            </p:nvSpPr>
            <p:spPr>
              <a:xfrm flipV="1">
                <a:off x="5949850" y="3333578"/>
                <a:ext cx="288000" cy="288000"/>
              </a:xfrm>
              <a:prstGeom prst="ellipse">
                <a:avLst/>
              </a:prstGeom>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7857057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4CCE10-7376-09A3-5BA5-FB373BC089B0}"/>
              </a:ext>
            </a:extLst>
          </p:cNvPr>
          <p:cNvSpPr>
            <a:spLocks noGrp="1"/>
          </p:cNvSpPr>
          <p:nvPr>
            <p:ph type="title"/>
          </p:nvPr>
        </p:nvSpPr>
        <p:spPr/>
        <p:txBody>
          <a:bodyPr/>
          <a:lstStyle/>
          <a:p>
            <a:r>
              <a:rPr lang="en-US" dirty="0"/>
              <a:t>Obelisk’s evolution</a:t>
            </a:r>
          </a:p>
        </p:txBody>
      </p:sp>
      <p:grpSp>
        <p:nvGrpSpPr>
          <p:cNvPr id="37" name="Group 36">
            <a:extLst>
              <a:ext uri="{FF2B5EF4-FFF2-40B4-BE49-F238E27FC236}">
                <a16:creationId xmlns:a16="http://schemas.microsoft.com/office/drawing/2014/main" id="{6C1F938C-DF7D-09FA-6274-90B5E58BFCB1}"/>
              </a:ext>
            </a:extLst>
          </p:cNvPr>
          <p:cNvGrpSpPr/>
          <p:nvPr/>
        </p:nvGrpSpPr>
        <p:grpSpPr>
          <a:xfrm>
            <a:off x="3" y="-2069066"/>
            <a:ext cx="12191997" cy="13662619"/>
            <a:chOff x="3" y="-6793466"/>
            <a:chExt cx="12191997" cy="13662619"/>
          </a:xfrm>
        </p:grpSpPr>
        <p:grpSp>
          <p:nvGrpSpPr>
            <p:cNvPr id="5" name="Group 4">
              <a:extLst>
                <a:ext uri="{FF2B5EF4-FFF2-40B4-BE49-F238E27FC236}">
                  <a16:creationId xmlns:a16="http://schemas.microsoft.com/office/drawing/2014/main" id="{E73B9D09-3E7D-934A-9225-FE6DE73DBF24}"/>
                </a:ext>
              </a:extLst>
            </p:cNvPr>
            <p:cNvGrpSpPr/>
            <p:nvPr/>
          </p:nvGrpSpPr>
          <p:grpSpPr>
            <a:xfrm>
              <a:off x="6" y="2508083"/>
              <a:ext cx="12191994" cy="1938992"/>
              <a:chOff x="1" y="1714503"/>
              <a:chExt cx="12191994" cy="1938992"/>
            </a:xfrm>
          </p:grpSpPr>
          <p:sp>
            <p:nvSpPr>
              <p:cNvPr id="6" name="TextBox 5">
                <a:extLst>
                  <a:ext uri="{FF2B5EF4-FFF2-40B4-BE49-F238E27FC236}">
                    <a16:creationId xmlns:a16="http://schemas.microsoft.com/office/drawing/2014/main" id="{FA33D641-4B7A-1648-4E14-7D9251375493}"/>
                  </a:ext>
                </a:extLst>
              </p:cNvPr>
              <p:cNvSpPr txBox="1"/>
              <p:nvPr/>
            </p:nvSpPr>
            <p:spPr>
              <a:xfrm>
                <a:off x="1" y="2422389"/>
                <a:ext cx="5951995" cy="523220"/>
              </a:xfrm>
              <a:prstGeom prst="rect">
                <a:avLst/>
              </a:prstGeom>
              <a:noFill/>
            </p:spPr>
            <p:txBody>
              <a:bodyPr wrap="square" lIns="216000" rIns="216000" rtlCol="0" anchor="ctr">
                <a:spAutoFit/>
              </a:bodyPr>
              <a:lstStyle/>
              <a:p>
                <a:pPr algn="r"/>
                <a:r>
                  <a:rPr lang="en-US" sz="2800" dirty="0">
                    <a:solidFill>
                      <a:srgbClr val="000000">
                        <a:alpha val="0"/>
                      </a:srgbClr>
                    </a:solidFill>
                    <a:latin typeface="Segoe UI" panose="020B0502040204020203" pitchFamily="34" charset="0"/>
                    <a:cs typeface="Segoe UI" panose="020B0502040204020203" pitchFamily="34" charset="0"/>
                  </a:rPr>
                  <a:t>Obelisk Core + Services</a:t>
                </a:r>
              </a:p>
            </p:txBody>
          </p:sp>
          <p:sp>
            <p:nvSpPr>
              <p:cNvPr id="7" name="TextBox 6">
                <a:extLst>
                  <a:ext uri="{FF2B5EF4-FFF2-40B4-BE49-F238E27FC236}">
                    <a16:creationId xmlns:a16="http://schemas.microsoft.com/office/drawing/2014/main" id="{1F91FA53-D26A-A1A1-0CDA-832F6A5F4C7B}"/>
                  </a:ext>
                </a:extLst>
              </p:cNvPr>
              <p:cNvSpPr txBox="1"/>
              <p:nvPr/>
            </p:nvSpPr>
            <p:spPr>
              <a:xfrm>
                <a:off x="6240000" y="1714503"/>
                <a:ext cx="5951995" cy="1938992"/>
              </a:xfrm>
              <a:prstGeom prst="rect">
                <a:avLst/>
              </a:prstGeom>
              <a:noFill/>
            </p:spPr>
            <p:txBody>
              <a:bodyPr wrap="square" lIns="216000" rIns="216000" rtlCol="0" anchor="ctr">
                <a:spAutoFit/>
              </a:bodyPr>
              <a:lstStyle/>
              <a:p>
                <a:r>
                  <a:rPr lang="en-US" sz="2400" dirty="0">
                    <a:solidFill>
                      <a:srgbClr val="000000">
                        <a:alpha val="0"/>
                      </a:srgbClr>
                    </a:solidFill>
                    <a:latin typeface="Consolas" panose="020B0609020204030204" pitchFamily="49" charset="0"/>
                    <a:cs typeface="Segoe UI" panose="020B0502040204020203" pitchFamily="34" charset="0"/>
                  </a:rPr>
                  <a:t>Focus: open source</a:t>
                </a:r>
              </a:p>
              <a:p>
                <a:r>
                  <a:rPr lang="en-US" sz="2400" dirty="0">
                    <a:solidFill>
                      <a:srgbClr val="000000">
                        <a:alpha val="0"/>
                      </a:srgbClr>
                    </a:solidFill>
                    <a:latin typeface="Consolas" panose="020B0609020204030204" pitchFamily="49" charset="0"/>
                    <a:cs typeface="Segoe UI" panose="020B0502040204020203" pitchFamily="34" charset="0"/>
                  </a:rPr>
                  <a:t>       scalability</a:t>
                </a:r>
              </a:p>
              <a:p>
                <a:r>
                  <a:rPr lang="en-US" sz="2400" dirty="0">
                    <a:solidFill>
                      <a:srgbClr val="000000">
                        <a:alpha val="0"/>
                      </a:srgbClr>
                    </a:solidFill>
                    <a:latin typeface="Consolas" panose="020B0609020204030204" pitchFamily="49" charset="0"/>
                    <a:cs typeface="Segoe UI" panose="020B0502040204020203" pitchFamily="34" charset="0"/>
                  </a:rPr>
                  <a:t>       maintainability</a:t>
                </a:r>
              </a:p>
              <a:p>
                <a:r>
                  <a:rPr lang="en-US" sz="2400" dirty="0">
                    <a:solidFill>
                      <a:srgbClr val="000000">
                        <a:alpha val="0"/>
                      </a:srgbClr>
                    </a:solidFill>
                    <a:latin typeface="Consolas" panose="020B0609020204030204" pitchFamily="49" charset="0"/>
                    <a:cs typeface="Segoe UI" panose="020B0502040204020203" pitchFamily="34" charset="0"/>
                  </a:rPr>
                  <a:t>Storage: </a:t>
                </a:r>
                <a:r>
                  <a:rPr lang="en-US" sz="2400" dirty="0" err="1">
                    <a:solidFill>
                      <a:srgbClr val="000000">
                        <a:alpha val="0"/>
                      </a:srgbClr>
                    </a:solidFill>
                    <a:latin typeface="Consolas" panose="020B0609020204030204" pitchFamily="49" charset="0"/>
                    <a:cs typeface="Segoe UI" panose="020B0502040204020203" pitchFamily="34" charset="0"/>
                  </a:rPr>
                  <a:t>Clickhouse</a:t>
                </a:r>
                <a:endParaRPr lang="en-US" sz="2400" dirty="0">
                  <a:solidFill>
                    <a:srgbClr val="000000">
                      <a:alpha val="0"/>
                    </a:srgbClr>
                  </a:solidFill>
                  <a:latin typeface="Consolas" panose="020B0609020204030204" pitchFamily="49" charset="0"/>
                  <a:cs typeface="Segoe UI" panose="020B0502040204020203" pitchFamily="34" charset="0"/>
                </a:endParaRPr>
              </a:p>
              <a:p>
                <a:r>
                  <a:rPr lang="en-US" sz="2400" dirty="0">
                    <a:solidFill>
                      <a:srgbClr val="000000">
                        <a:alpha val="0"/>
                      </a:srgbClr>
                    </a:solidFill>
                    <a:latin typeface="Consolas" panose="020B0609020204030204" pitchFamily="49" charset="0"/>
                    <a:cs typeface="Segoe UI" panose="020B0502040204020203" pitchFamily="34" charset="0"/>
                  </a:rPr>
                  <a:t>Message-bus: Kafka</a:t>
                </a:r>
              </a:p>
            </p:txBody>
          </p:sp>
        </p:grpSp>
        <p:grpSp>
          <p:nvGrpSpPr>
            <p:cNvPr id="9" name="Group 8">
              <a:extLst>
                <a:ext uri="{FF2B5EF4-FFF2-40B4-BE49-F238E27FC236}">
                  <a16:creationId xmlns:a16="http://schemas.microsoft.com/office/drawing/2014/main" id="{6B52DCE6-E16C-FFB6-F14F-E363D28DD7FD}"/>
                </a:ext>
              </a:extLst>
            </p:cNvPr>
            <p:cNvGrpSpPr/>
            <p:nvPr/>
          </p:nvGrpSpPr>
          <p:grpSpPr>
            <a:xfrm>
              <a:off x="3" y="82383"/>
              <a:ext cx="12191994" cy="1938992"/>
              <a:chOff x="1" y="1714503"/>
              <a:chExt cx="12191994" cy="1938992"/>
            </a:xfrm>
          </p:grpSpPr>
          <p:sp>
            <p:nvSpPr>
              <p:cNvPr id="10" name="TextBox 9">
                <a:extLst>
                  <a:ext uri="{FF2B5EF4-FFF2-40B4-BE49-F238E27FC236}">
                    <a16:creationId xmlns:a16="http://schemas.microsoft.com/office/drawing/2014/main" id="{25213E9C-1AA7-DAE9-F3DF-3DB39C95F291}"/>
                  </a:ext>
                </a:extLst>
              </p:cNvPr>
              <p:cNvSpPr txBox="1"/>
              <p:nvPr/>
            </p:nvSpPr>
            <p:spPr>
              <a:xfrm>
                <a:off x="1" y="2422389"/>
                <a:ext cx="5951995" cy="523220"/>
              </a:xfrm>
              <a:prstGeom prst="rect">
                <a:avLst/>
              </a:prstGeom>
              <a:noFill/>
            </p:spPr>
            <p:txBody>
              <a:bodyPr wrap="square" lIns="216000" rIns="216000" rtlCol="0" anchor="ctr">
                <a:spAutoFit/>
              </a:bodyPr>
              <a:lstStyle/>
              <a:p>
                <a:pPr algn="r"/>
                <a:r>
                  <a:rPr lang="en-US" sz="2800" dirty="0">
                    <a:solidFill>
                      <a:srgbClr val="000000">
                        <a:alpha val="0"/>
                      </a:srgbClr>
                    </a:solidFill>
                    <a:latin typeface="Segoe UI" panose="020B0502040204020203" pitchFamily="34" charset="0"/>
                    <a:cs typeface="Segoe UI" panose="020B0502040204020203" pitchFamily="34" charset="0"/>
                  </a:rPr>
                  <a:t>Version </a:t>
                </a:r>
                <a:r>
                  <a:rPr lang="en-US" sz="2800" i="1" dirty="0">
                    <a:solidFill>
                      <a:srgbClr val="000000">
                        <a:alpha val="0"/>
                      </a:srgbClr>
                    </a:solidFill>
                    <a:latin typeface="Segoe UI" panose="020B0502040204020203" pitchFamily="34" charset="0"/>
                    <a:cs typeface="Segoe UI" panose="020B0502040204020203" pitchFamily="34" charset="0"/>
                  </a:rPr>
                  <a:t>HFS</a:t>
                </a:r>
              </a:p>
            </p:txBody>
          </p:sp>
          <p:sp>
            <p:nvSpPr>
              <p:cNvPr id="15" name="TextBox 14">
                <a:extLst>
                  <a:ext uri="{FF2B5EF4-FFF2-40B4-BE49-F238E27FC236}">
                    <a16:creationId xmlns:a16="http://schemas.microsoft.com/office/drawing/2014/main" id="{EE801DCC-5AEE-4ABE-136A-89AAC9BAFA8A}"/>
                  </a:ext>
                </a:extLst>
              </p:cNvPr>
              <p:cNvSpPr txBox="1"/>
              <p:nvPr/>
            </p:nvSpPr>
            <p:spPr>
              <a:xfrm>
                <a:off x="6240000" y="1714503"/>
                <a:ext cx="5951995" cy="1938992"/>
              </a:xfrm>
              <a:prstGeom prst="rect">
                <a:avLst/>
              </a:prstGeom>
              <a:noFill/>
            </p:spPr>
            <p:txBody>
              <a:bodyPr wrap="square" lIns="216000" rIns="216000" rtlCol="0" anchor="ctr">
                <a:spAutoFit/>
              </a:bodyPr>
              <a:lstStyle/>
              <a:p>
                <a:r>
                  <a:rPr lang="en-US" sz="2400" dirty="0">
                    <a:solidFill>
                      <a:srgbClr val="000000">
                        <a:alpha val="0"/>
                      </a:srgbClr>
                    </a:solidFill>
                    <a:latin typeface="Consolas" panose="020B0609020204030204" pitchFamily="49" charset="0"/>
                    <a:cs typeface="Segoe UI" panose="020B0502040204020203" pitchFamily="34" charset="0"/>
                  </a:rPr>
                  <a:t>Focus: edge case scalability</a:t>
                </a:r>
              </a:p>
              <a:p>
                <a:r>
                  <a:rPr lang="en-US" sz="2400" dirty="0">
                    <a:solidFill>
                      <a:srgbClr val="000000">
                        <a:alpha val="0"/>
                      </a:srgbClr>
                    </a:solidFill>
                    <a:latin typeface="Consolas" panose="020B0609020204030204" pitchFamily="49" charset="0"/>
                    <a:cs typeface="Segoe UI" panose="020B0502040204020203" pitchFamily="34" charset="0"/>
                  </a:rPr>
                  <a:t>       high throughput</a:t>
                </a:r>
              </a:p>
              <a:p>
                <a:r>
                  <a:rPr lang="en-US" sz="2400" dirty="0">
                    <a:solidFill>
                      <a:srgbClr val="000000">
                        <a:alpha val="0"/>
                      </a:srgbClr>
                    </a:solidFill>
                    <a:latin typeface="Consolas" panose="020B0609020204030204" pitchFamily="49" charset="0"/>
                    <a:cs typeface="Segoe UI" panose="020B0502040204020203" pitchFamily="34" charset="0"/>
                  </a:rPr>
                  <a:t>       uptake for ML use case</a:t>
                </a:r>
              </a:p>
              <a:p>
                <a:r>
                  <a:rPr lang="en-US" sz="2400" dirty="0">
                    <a:solidFill>
                      <a:srgbClr val="000000">
                        <a:alpha val="0"/>
                      </a:srgbClr>
                    </a:solidFill>
                    <a:latin typeface="Consolas" panose="020B0609020204030204" pitchFamily="49" charset="0"/>
                    <a:cs typeface="Segoe UI" panose="020B0502040204020203" pitchFamily="34" charset="0"/>
                  </a:rPr>
                  <a:t>Storage: </a:t>
                </a:r>
                <a:r>
                  <a:rPr lang="en-US" sz="2400" dirty="0" err="1">
                    <a:solidFill>
                      <a:srgbClr val="000000">
                        <a:alpha val="0"/>
                      </a:srgbClr>
                    </a:solidFill>
                    <a:latin typeface="Consolas" panose="020B0609020204030204" pitchFamily="49" charset="0"/>
                    <a:cs typeface="Segoe UI" panose="020B0502040204020203" pitchFamily="34" charset="0"/>
                  </a:rPr>
                  <a:t>Clickhouse</a:t>
                </a:r>
                <a:endParaRPr lang="en-US" sz="2400" dirty="0">
                  <a:solidFill>
                    <a:srgbClr val="000000">
                      <a:alpha val="0"/>
                    </a:srgbClr>
                  </a:solidFill>
                  <a:latin typeface="Consolas" panose="020B0609020204030204" pitchFamily="49" charset="0"/>
                  <a:cs typeface="Segoe UI" panose="020B0502040204020203" pitchFamily="34" charset="0"/>
                </a:endParaRPr>
              </a:p>
              <a:p>
                <a:r>
                  <a:rPr lang="en-US" sz="2400" dirty="0">
                    <a:solidFill>
                      <a:srgbClr val="000000">
                        <a:alpha val="0"/>
                      </a:srgbClr>
                    </a:solidFill>
                    <a:latin typeface="Consolas" panose="020B0609020204030204" pitchFamily="49" charset="0"/>
                    <a:cs typeface="Segoe UI" panose="020B0502040204020203" pitchFamily="34" charset="0"/>
                  </a:rPr>
                  <a:t>Message-bus: Kafka</a:t>
                </a:r>
              </a:p>
            </p:txBody>
          </p:sp>
        </p:grpSp>
        <p:grpSp>
          <p:nvGrpSpPr>
            <p:cNvPr id="16" name="Group 15">
              <a:extLst>
                <a:ext uri="{FF2B5EF4-FFF2-40B4-BE49-F238E27FC236}">
                  <a16:creationId xmlns:a16="http://schemas.microsoft.com/office/drawing/2014/main" id="{F5A5136E-2295-6550-1E7C-4E20B022C416}"/>
                </a:ext>
              </a:extLst>
            </p:cNvPr>
            <p:cNvGrpSpPr/>
            <p:nvPr/>
          </p:nvGrpSpPr>
          <p:grpSpPr>
            <a:xfrm>
              <a:off x="3" y="-6793466"/>
              <a:ext cx="12191994" cy="1200329"/>
              <a:chOff x="1" y="2083834"/>
              <a:chExt cx="12191994" cy="1200329"/>
            </a:xfrm>
          </p:grpSpPr>
          <p:sp>
            <p:nvSpPr>
              <p:cNvPr id="17" name="TextBox 16">
                <a:extLst>
                  <a:ext uri="{FF2B5EF4-FFF2-40B4-BE49-F238E27FC236}">
                    <a16:creationId xmlns:a16="http://schemas.microsoft.com/office/drawing/2014/main" id="{628ED2EC-397C-B800-D809-4884031E2B41}"/>
                  </a:ext>
                </a:extLst>
              </p:cNvPr>
              <p:cNvSpPr txBox="1"/>
              <p:nvPr/>
            </p:nvSpPr>
            <p:spPr>
              <a:xfrm>
                <a:off x="1" y="2206946"/>
                <a:ext cx="5951995" cy="954107"/>
              </a:xfrm>
              <a:prstGeom prst="rect">
                <a:avLst/>
              </a:prstGeom>
              <a:noFill/>
            </p:spPr>
            <p:txBody>
              <a:bodyPr wrap="square" lIns="216000" rIns="216000" rtlCol="0" anchor="ctr">
                <a:spAutoFit/>
              </a:bodyPr>
              <a:lstStyle/>
              <a:p>
                <a:pPr algn="r"/>
                <a:r>
                  <a:rPr lang="en-US" sz="2800" dirty="0">
                    <a:solidFill>
                      <a:srgbClr val="000000">
                        <a:alpha val="0"/>
                      </a:srgbClr>
                    </a:solidFill>
                    <a:latin typeface="Segoe UI" panose="020B0502040204020203" pitchFamily="34" charset="0"/>
                    <a:cs typeface="Segoe UI" panose="020B0502040204020203" pitchFamily="34" charset="0"/>
                  </a:rPr>
                  <a:t>IoT platform </a:t>
                </a:r>
                <a:br>
                  <a:rPr lang="en-US" sz="2800" dirty="0">
                    <a:solidFill>
                      <a:srgbClr val="000000">
                        <a:alpha val="0"/>
                      </a:srgbClr>
                    </a:solidFill>
                    <a:latin typeface="Segoe UI" panose="020B0502040204020203" pitchFamily="34" charset="0"/>
                    <a:cs typeface="Segoe UI" panose="020B0502040204020203" pitchFamily="34" charset="0"/>
                  </a:rPr>
                </a:br>
                <a:r>
                  <a:rPr lang="en-US" sz="2800" dirty="0">
                    <a:solidFill>
                      <a:srgbClr val="000000">
                        <a:alpha val="0"/>
                      </a:srgbClr>
                    </a:solidFill>
                    <a:latin typeface="Segoe UI" panose="020B0502040204020203" pitchFamily="34" charset="0"/>
                    <a:cs typeface="Segoe UI" panose="020B0502040204020203" pitchFamily="34" charset="0"/>
                  </a:rPr>
                  <a:t>  for City of Things</a:t>
                </a:r>
              </a:p>
            </p:txBody>
          </p:sp>
          <p:sp>
            <p:nvSpPr>
              <p:cNvPr id="18" name="TextBox 17">
                <a:extLst>
                  <a:ext uri="{FF2B5EF4-FFF2-40B4-BE49-F238E27FC236}">
                    <a16:creationId xmlns:a16="http://schemas.microsoft.com/office/drawing/2014/main" id="{521EF773-D1A8-E4FB-AFF4-D3C28113900A}"/>
                  </a:ext>
                </a:extLst>
              </p:cNvPr>
              <p:cNvSpPr txBox="1"/>
              <p:nvPr/>
            </p:nvSpPr>
            <p:spPr>
              <a:xfrm>
                <a:off x="6240000" y="2083834"/>
                <a:ext cx="5951995" cy="1200329"/>
              </a:xfrm>
              <a:prstGeom prst="rect">
                <a:avLst/>
              </a:prstGeom>
              <a:noFill/>
            </p:spPr>
            <p:txBody>
              <a:bodyPr wrap="square" lIns="216000" rIns="216000" rtlCol="0" anchor="ctr">
                <a:spAutoFit/>
              </a:bodyPr>
              <a:lstStyle/>
              <a:p>
                <a:r>
                  <a:rPr lang="en-US" sz="2400" dirty="0">
                    <a:solidFill>
                      <a:srgbClr val="000000">
                        <a:alpha val="0"/>
                      </a:srgbClr>
                    </a:solidFill>
                    <a:latin typeface="Consolas" panose="020B0609020204030204" pitchFamily="49" charset="0"/>
                    <a:cs typeface="Segoe UI" panose="020B0502040204020203" pitchFamily="34" charset="0"/>
                  </a:rPr>
                  <a:t>Focus: IoT</a:t>
                </a:r>
              </a:p>
              <a:p>
                <a:r>
                  <a:rPr lang="en-US" sz="2400" dirty="0">
                    <a:solidFill>
                      <a:srgbClr val="000000">
                        <a:alpha val="0"/>
                      </a:srgbClr>
                    </a:solidFill>
                    <a:latin typeface="Consolas" panose="020B0609020204030204" pitchFamily="49" charset="0"/>
                    <a:cs typeface="Segoe UI" panose="020B0502040204020203" pitchFamily="34" charset="0"/>
                  </a:rPr>
                  <a:t>Storage: </a:t>
                </a:r>
                <a:r>
                  <a:rPr lang="en-US" sz="2400" dirty="0" err="1">
                    <a:solidFill>
                      <a:srgbClr val="000000">
                        <a:alpha val="0"/>
                      </a:srgbClr>
                    </a:solidFill>
                    <a:latin typeface="Consolas" panose="020B0609020204030204" pitchFamily="49" charset="0"/>
                    <a:cs typeface="Segoe UI" panose="020B0502040204020203" pitchFamily="34" charset="0"/>
                  </a:rPr>
                  <a:t>InfluxDB</a:t>
                </a:r>
                <a:endParaRPr lang="en-US" sz="2400" dirty="0">
                  <a:solidFill>
                    <a:srgbClr val="000000">
                      <a:alpha val="0"/>
                    </a:srgbClr>
                  </a:solidFill>
                  <a:latin typeface="Consolas" panose="020B0609020204030204" pitchFamily="49" charset="0"/>
                  <a:cs typeface="Segoe UI" panose="020B0502040204020203" pitchFamily="34" charset="0"/>
                </a:endParaRPr>
              </a:p>
              <a:p>
                <a:r>
                  <a:rPr lang="en-US" sz="2400" dirty="0">
                    <a:solidFill>
                      <a:srgbClr val="000000">
                        <a:alpha val="0"/>
                      </a:srgbClr>
                    </a:solidFill>
                    <a:latin typeface="Consolas" panose="020B0609020204030204" pitchFamily="49" charset="0"/>
                    <a:cs typeface="Segoe UI" panose="020B0502040204020203" pitchFamily="34" charset="0"/>
                  </a:rPr>
                  <a:t>Message-bus: Kafka</a:t>
                </a:r>
              </a:p>
            </p:txBody>
          </p:sp>
        </p:grpSp>
        <p:grpSp>
          <p:nvGrpSpPr>
            <p:cNvPr id="19" name="Group 18">
              <a:extLst>
                <a:ext uri="{FF2B5EF4-FFF2-40B4-BE49-F238E27FC236}">
                  <a16:creationId xmlns:a16="http://schemas.microsoft.com/office/drawing/2014/main" id="{711E8CC0-38FF-3380-C6A8-625E168F512D}"/>
                </a:ext>
              </a:extLst>
            </p:cNvPr>
            <p:cNvGrpSpPr/>
            <p:nvPr/>
          </p:nvGrpSpPr>
          <p:grpSpPr>
            <a:xfrm>
              <a:off x="3" y="-4448266"/>
              <a:ext cx="12191994" cy="1200329"/>
              <a:chOff x="1" y="2083834"/>
              <a:chExt cx="12191994" cy="1200329"/>
            </a:xfrm>
          </p:grpSpPr>
          <p:sp>
            <p:nvSpPr>
              <p:cNvPr id="20" name="TextBox 19">
                <a:extLst>
                  <a:ext uri="{FF2B5EF4-FFF2-40B4-BE49-F238E27FC236}">
                    <a16:creationId xmlns:a16="http://schemas.microsoft.com/office/drawing/2014/main" id="{5123B43E-9960-275D-DD06-64B91B6C4C16}"/>
                  </a:ext>
                </a:extLst>
              </p:cNvPr>
              <p:cNvSpPr txBox="1"/>
              <p:nvPr/>
            </p:nvSpPr>
            <p:spPr>
              <a:xfrm>
                <a:off x="1" y="2422389"/>
                <a:ext cx="5951995" cy="523220"/>
              </a:xfrm>
              <a:prstGeom prst="rect">
                <a:avLst/>
              </a:prstGeom>
              <a:noFill/>
            </p:spPr>
            <p:txBody>
              <a:bodyPr wrap="square" lIns="216000" rIns="216000" rtlCol="0" anchor="ctr">
                <a:spAutoFit/>
              </a:bodyPr>
              <a:lstStyle/>
              <a:p>
                <a:pPr algn="r"/>
                <a:r>
                  <a:rPr lang="en-US" sz="2800" dirty="0">
                    <a:solidFill>
                      <a:srgbClr val="000000">
                        <a:alpha val="0"/>
                      </a:srgbClr>
                    </a:solidFill>
                    <a:latin typeface="Segoe UI" panose="020B0502040204020203" pitchFamily="34" charset="0"/>
                    <a:cs typeface="Segoe UI" panose="020B0502040204020203" pitchFamily="34" charset="0"/>
                  </a:rPr>
                  <a:t>Version 2</a:t>
                </a:r>
              </a:p>
            </p:txBody>
          </p:sp>
          <p:sp>
            <p:nvSpPr>
              <p:cNvPr id="25" name="TextBox 24">
                <a:extLst>
                  <a:ext uri="{FF2B5EF4-FFF2-40B4-BE49-F238E27FC236}">
                    <a16:creationId xmlns:a16="http://schemas.microsoft.com/office/drawing/2014/main" id="{E8BEA0D3-5BD4-D76B-68AF-9DC092F6E004}"/>
                  </a:ext>
                </a:extLst>
              </p:cNvPr>
              <p:cNvSpPr txBox="1"/>
              <p:nvPr/>
            </p:nvSpPr>
            <p:spPr>
              <a:xfrm>
                <a:off x="6240000" y="2083834"/>
                <a:ext cx="5951995" cy="1200329"/>
              </a:xfrm>
              <a:prstGeom prst="rect">
                <a:avLst/>
              </a:prstGeom>
              <a:noFill/>
            </p:spPr>
            <p:txBody>
              <a:bodyPr wrap="square" lIns="216000" rIns="216000" rtlCol="0" anchor="ctr">
                <a:spAutoFit/>
              </a:bodyPr>
              <a:lstStyle/>
              <a:p>
                <a:r>
                  <a:rPr lang="en-US" sz="2400" dirty="0">
                    <a:solidFill>
                      <a:srgbClr val="000000">
                        <a:alpha val="0"/>
                      </a:srgbClr>
                    </a:solidFill>
                    <a:latin typeface="Consolas" panose="020B0609020204030204" pitchFamily="49" charset="0"/>
                    <a:cs typeface="Segoe UI" panose="020B0502040204020203" pitchFamily="34" charset="0"/>
                  </a:rPr>
                  <a:t>Focus: stability / ease of use</a:t>
                </a:r>
              </a:p>
              <a:p>
                <a:r>
                  <a:rPr lang="en-US" sz="2400" dirty="0">
                    <a:solidFill>
                      <a:srgbClr val="000000">
                        <a:alpha val="0"/>
                      </a:srgbClr>
                    </a:solidFill>
                    <a:latin typeface="Consolas" panose="020B0609020204030204" pitchFamily="49" charset="0"/>
                    <a:cs typeface="Segoe UI" panose="020B0502040204020203" pitchFamily="34" charset="0"/>
                  </a:rPr>
                  <a:t>Storage: Sharded </a:t>
                </a:r>
                <a:r>
                  <a:rPr lang="en-US" sz="2400" dirty="0" err="1">
                    <a:solidFill>
                      <a:srgbClr val="000000">
                        <a:alpha val="0"/>
                      </a:srgbClr>
                    </a:solidFill>
                    <a:latin typeface="Consolas" panose="020B0609020204030204" pitchFamily="49" charset="0"/>
                    <a:cs typeface="Segoe UI" panose="020B0502040204020203" pitchFamily="34" charset="0"/>
                  </a:rPr>
                  <a:t>InfluxDB</a:t>
                </a:r>
                <a:endParaRPr lang="en-US" sz="2400" dirty="0">
                  <a:solidFill>
                    <a:srgbClr val="000000">
                      <a:alpha val="0"/>
                    </a:srgbClr>
                  </a:solidFill>
                  <a:latin typeface="Consolas" panose="020B0609020204030204" pitchFamily="49" charset="0"/>
                  <a:cs typeface="Segoe UI" panose="020B0502040204020203" pitchFamily="34" charset="0"/>
                </a:endParaRPr>
              </a:p>
              <a:p>
                <a:r>
                  <a:rPr lang="en-US" sz="2400" dirty="0">
                    <a:solidFill>
                      <a:srgbClr val="000000">
                        <a:alpha val="0"/>
                      </a:srgbClr>
                    </a:solidFill>
                    <a:latin typeface="Consolas" panose="020B0609020204030204" pitchFamily="49" charset="0"/>
                    <a:cs typeface="Segoe UI" panose="020B0502040204020203" pitchFamily="34" charset="0"/>
                  </a:rPr>
                  <a:t>Message-bus: Kafka</a:t>
                </a:r>
              </a:p>
            </p:txBody>
          </p:sp>
        </p:grpSp>
        <p:grpSp>
          <p:nvGrpSpPr>
            <p:cNvPr id="26" name="Group 25">
              <a:extLst>
                <a:ext uri="{FF2B5EF4-FFF2-40B4-BE49-F238E27FC236}">
                  <a16:creationId xmlns:a16="http://schemas.microsoft.com/office/drawing/2014/main" id="{34533798-5DF5-7057-BD8D-46501648F1AF}"/>
                </a:ext>
              </a:extLst>
            </p:cNvPr>
            <p:cNvGrpSpPr/>
            <p:nvPr/>
          </p:nvGrpSpPr>
          <p:grpSpPr>
            <a:xfrm>
              <a:off x="3" y="-2171351"/>
              <a:ext cx="12191994" cy="1569660"/>
              <a:chOff x="1" y="1899169"/>
              <a:chExt cx="12191994" cy="1569660"/>
            </a:xfrm>
          </p:grpSpPr>
          <p:sp>
            <p:nvSpPr>
              <p:cNvPr id="27" name="TextBox 26">
                <a:extLst>
                  <a:ext uri="{FF2B5EF4-FFF2-40B4-BE49-F238E27FC236}">
                    <a16:creationId xmlns:a16="http://schemas.microsoft.com/office/drawing/2014/main" id="{02DB1AF0-00FB-E224-6076-5993C8714647}"/>
                  </a:ext>
                </a:extLst>
              </p:cNvPr>
              <p:cNvSpPr txBox="1"/>
              <p:nvPr/>
            </p:nvSpPr>
            <p:spPr>
              <a:xfrm>
                <a:off x="1" y="2422389"/>
                <a:ext cx="5951995" cy="523220"/>
              </a:xfrm>
              <a:prstGeom prst="rect">
                <a:avLst/>
              </a:prstGeom>
              <a:noFill/>
            </p:spPr>
            <p:txBody>
              <a:bodyPr wrap="square" lIns="216000" rIns="216000" rtlCol="0" anchor="ctr">
                <a:spAutoFit/>
              </a:bodyPr>
              <a:lstStyle/>
              <a:p>
                <a:pPr algn="r"/>
                <a:r>
                  <a:rPr lang="en-US" sz="2800" dirty="0">
                    <a:latin typeface="Segoe UI" panose="020B0502040204020203" pitchFamily="34" charset="0"/>
                    <a:cs typeface="Segoe UI" panose="020B0502040204020203" pitchFamily="34" charset="0"/>
                  </a:rPr>
                  <a:t>Version 3</a:t>
                </a:r>
              </a:p>
            </p:txBody>
          </p:sp>
          <p:sp>
            <p:nvSpPr>
              <p:cNvPr id="28" name="TextBox 27">
                <a:extLst>
                  <a:ext uri="{FF2B5EF4-FFF2-40B4-BE49-F238E27FC236}">
                    <a16:creationId xmlns:a16="http://schemas.microsoft.com/office/drawing/2014/main" id="{85D583B3-7F6E-8ABB-4C98-94345ED44A15}"/>
                  </a:ext>
                </a:extLst>
              </p:cNvPr>
              <p:cNvSpPr txBox="1"/>
              <p:nvPr/>
            </p:nvSpPr>
            <p:spPr>
              <a:xfrm>
                <a:off x="6240000" y="1899169"/>
                <a:ext cx="5951995" cy="1569660"/>
              </a:xfrm>
              <a:prstGeom prst="rect">
                <a:avLst/>
              </a:prstGeom>
              <a:noFill/>
            </p:spPr>
            <p:txBody>
              <a:bodyPr wrap="square" lIns="216000" rIns="216000" rtlCol="0" anchor="ctr">
                <a:spAutoFit/>
              </a:bodyPr>
              <a:lstStyle/>
              <a:p>
                <a:r>
                  <a:rPr lang="en-US" sz="2400" dirty="0">
                    <a:latin typeface="Consolas" panose="020B0609020204030204" pitchFamily="49" charset="0"/>
                    <a:cs typeface="Segoe UI" panose="020B0502040204020203" pitchFamily="34" charset="0"/>
                  </a:rPr>
                  <a:t>Focus: self-service management</a:t>
                </a:r>
              </a:p>
              <a:p>
                <a:r>
                  <a:rPr lang="en-US" sz="2400" dirty="0">
                    <a:latin typeface="Consolas" panose="020B0609020204030204" pitchFamily="49" charset="0"/>
                    <a:cs typeface="Segoe UI" panose="020B0502040204020203" pitchFamily="34" charset="0"/>
                  </a:rPr>
                  <a:t>       &amp; scalability</a:t>
                </a:r>
              </a:p>
              <a:p>
                <a:r>
                  <a:rPr lang="en-US" sz="2400" dirty="0">
                    <a:latin typeface="Consolas" panose="020B0609020204030204" pitchFamily="49" charset="0"/>
                    <a:cs typeface="Segoe UI" panose="020B0502040204020203" pitchFamily="34" charset="0"/>
                  </a:rPr>
                  <a:t>Storage: </a:t>
                </a:r>
                <a:r>
                  <a:rPr lang="en-US" sz="2400" dirty="0" err="1">
                    <a:latin typeface="Consolas" panose="020B0609020204030204" pitchFamily="49" charset="0"/>
                    <a:cs typeface="Segoe UI" panose="020B0502040204020203" pitchFamily="34" charset="0"/>
                  </a:rPr>
                  <a:t>Clickhouse</a:t>
                </a:r>
                <a:endParaRPr lang="en-US" sz="2400" dirty="0">
                  <a:latin typeface="Consolas" panose="020B0609020204030204" pitchFamily="49" charset="0"/>
                  <a:cs typeface="Segoe UI" panose="020B0502040204020203" pitchFamily="34" charset="0"/>
                </a:endParaRPr>
              </a:p>
              <a:p>
                <a:r>
                  <a:rPr lang="en-US" sz="2400" dirty="0">
                    <a:latin typeface="Consolas" panose="020B0609020204030204" pitchFamily="49" charset="0"/>
                    <a:cs typeface="Segoe UI" panose="020B0502040204020203" pitchFamily="34" charset="0"/>
                  </a:rPr>
                  <a:t>Message-bus: Pulsar</a:t>
                </a:r>
              </a:p>
            </p:txBody>
          </p:sp>
        </p:grpSp>
        <p:grpSp>
          <p:nvGrpSpPr>
            <p:cNvPr id="36" name="Group 35">
              <a:extLst>
                <a:ext uri="{FF2B5EF4-FFF2-40B4-BE49-F238E27FC236}">
                  <a16:creationId xmlns:a16="http://schemas.microsoft.com/office/drawing/2014/main" id="{FBC886DE-32DD-0F39-8AE1-B136055DE022}"/>
                </a:ext>
              </a:extLst>
            </p:cNvPr>
            <p:cNvGrpSpPr/>
            <p:nvPr/>
          </p:nvGrpSpPr>
          <p:grpSpPr>
            <a:xfrm>
              <a:off x="5949850" y="-6337300"/>
              <a:ext cx="292300" cy="13206453"/>
              <a:chOff x="5949850" y="-6337300"/>
              <a:chExt cx="292300" cy="13206453"/>
            </a:xfrm>
          </p:grpSpPr>
          <p:grpSp>
            <p:nvGrpSpPr>
              <p:cNvPr id="29" name="Group 28">
                <a:extLst>
                  <a:ext uri="{FF2B5EF4-FFF2-40B4-BE49-F238E27FC236}">
                    <a16:creationId xmlns:a16="http://schemas.microsoft.com/office/drawing/2014/main" id="{C893DFF7-3C3C-E82F-961B-CE20997B6CBB}"/>
                  </a:ext>
                </a:extLst>
              </p:cNvPr>
              <p:cNvGrpSpPr/>
              <p:nvPr/>
            </p:nvGrpSpPr>
            <p:grpSpPr>
              <a:xfrm>
                <a:off x="5949850" y="-6337300"/>
                <a:ext cx="292300" cy="13206453"/>
                <a:chOff x="5949850" y="-3911600"/>
                <a:chExt cx="292300" cy="13206453"/>
              </a:xfrm>
            </p:grpSpPr>
            <p:sp>
              <p:nvSpPr>
                <p:cNvPr id="30" name="Rectangle 29">
                  <a:extLst>
                    <a:ext uri="{FF2B5EF4-FFF2-40B4-BE49-F238E27FC236}">
                      <a16:creationId xmlns:a16="http://schemas.microsoft.com/office/drawing/2014/main" id="{6538C206-8C6D-BF2F-7C9E-B3E4B06C083F}"/>
                    </a:ext>
                  </a:extLst>
                </p:cNvPr>
                <p:cNvSpPr/>
                <p:nvPr/>
              </p:nvSpPr>
              <p:spPr>
                <a:xfrm>
                  <a:off x="6039854" y="-3773147"/>
                  <a:ext cx="108000" cy="13068000"/>
                </a:xfrm>
                <a:prstGeom prst="rect">
                  <a:avLst/>
                </a:prstGeom>
                <a:solidFill>
                  <a:schemeClr val="accent4">
                    <a:lumMod val="75000"/>
                  </a:schemeClr>
                </a:solidFill>
                <a:ln w="127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C328B84E-F6AC-4FC9-7F7F-BEDEB154092D}"/>
                    </a:ext>
                  </a:extLst>
                </p:cNvPr>
                <p:cNvSpPr/>
                <p:nvPr/>
              </p:nvSpPr>
              <p:spPr>
                <a:xfrm flipV="1">
                  <a:off x="5949854" y="-3911600"/>
                  <a:ext cx="288000" cy="288000"/>
                </a:xfrm>
                <a:prstGeom prst="ellipse">
                  <a:avLst/>
                </a:prstGeom>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2EDCB40-3348-D244-FDAE-012FA5167DBA}"/>
                    </a:ext>
                  </a:extLst>
                </p:cNvPr>
                <p:cNvSpPr/>
                <p:nvPr/>
              </p:nvSpPr>
              <p:spPr>
                <a:xfrm flipV="1">
                  <a:off x="5954150" y="-1566402"/>
                  <a:ext cx="288000" cy="288000"/>
                </a:xfrm>
                <a:prstGeom prst="ellipse">
                  <a:avLst/>
                </a:prstGeom>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2F5F71A1-884F-33FB-0940-581EF045C6A8}"/>
                    </a:ext>
                  </a:extLst>
                </p:cNvPr>
                <p:cNvSpPr/>
                <p:nvPr/>
              </p:nvSpPr>
              <p:spPr>
                <a:xfrm flipV="1">
                  <a:off x="5949850" y="895179"/>
                  <a:ext cx="288000" cy="288000"/>
                </a:xfrm>
                <a:prstGeom prst="ellipse">
                  <a:avLst/>
                </a:prstGeom>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88182BA-5FB5-DDA1-0182-F80034DA5D29}"/>
                    </a:ext>
                  </a:extLst>
                </p:cNvPr>
                <p:cNvSpPr/>
                <p:nvPr/>
              </p:nvSpPr>
              <p:spPr>
                <a:xfrm flipV="1">
                  <a:off x="5949850" y="3333578"/>
                  <a:ext cx="288000" cy="288000"/>
                </a:xfrm>
                <a:prstGeom prst="ellipse">
                  <a:avLst/>
                </a:prstGeom>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sp>
            <p:nvSpPr>
              <p:cNvPr id="35" name="Oval 34">
                <a:extLst>
                  <a:ext uri="{FF2B5EF4-FFF2-40B4-BE49-F238E27FC236}">
                    <a16:creationId xmlns:a16="http://schemas.microsoft.com/office/drawing/2014/main" id="{EDF87510-F16C-8733-BFE8-1FB4D5EDA4E5}"/>
                  </a:ext>
                </a:extLst>
              </p:cNvPr>
              <p:cNvSpPr/>
              <p:nvPr/>
            </p:nvSpPr>
            <p:spPr>
              <a:xfrm flipV="1">
                <a:off x="5949850" y="3333578"/>
                <a:ext cx="288000" cy="288000"/>
              </a:xfrm>
              <a:prstGeom prst="ellipse">
                <a:avLst/>
              </a:prstGeom>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202566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4CCE10-7376-09A3-5BA5-FB373BC089B0}"/>
              </a:ext>
            </a:extLst>
          </p:cNvPr>
          <p:cNvSpPr>
            <a:spLocks noGrp="1"/>
          </p:cNvSpPr>
          <p:nvPr>
            <p:ph type="title"/>
          </p:nvPr>
        </p:nvSpPr>
        <p:spPr/>
        <p:txBody>
          <a:bodyPr/>
          <a:lstStyle/>
          <a:p>
            <a:r>
              <a:rPr lang="en-US" dirty="0"/>
              <a:t>Obelisk’s evolution</a:t>
            </a:r>
          </a:p>
        </p:txBody>
      </p:sp>
      <p:grpSp>
        <p:nvGrpSpPr>
          <p:cNvPr id="37" name="Group 36">
            <a:extLst>
              <a:ext uri="{FF2B5EF4-FFF2-40B4-BE49-F238E27FC236}">
                <a16:creationId xmlns:a16="http://schemas.microsoft.com/office/drawing/2014/main" id="{6C1F938C-DF7D-09FA-6274-90B5E58BFCB1}"/>
              </a:ext>
            </a:extLst>
          </p:cNvPr>
          <p:cNvGrpSpPr/>
          <p:nvPr/>
        </p:nvGrpSpPr>
        <p:grpSpPr>
          <a:xfrm>
            <a:off x="3" y="-4672566"/>
            <a:ext cx="12191997" cy="13662619"/>
            <a:chOff x="3" y="-6793466"/>
            <a:chExt cx="12191997" cy="13662619"/>
          </a:xfrm>
        </p:grpSpPr>
        <p:grpSp>
          <p:nvGrpSpPr>
            <p:cNvPr id="5" name="Group 4">
              <a:extLst>
                <a:ext uri="{FF2B5EF4-FFF2-40B4-BE49-F238E27FC236}">
                  <a16:creationId xmlns:a16="http://schemas.microsoft.com/office/drawing/2014/main" id="{E73B9D09-3E7D-934A-9225-FE6DE73DBF24}"/>
                </a:ext>
              </a:extLst>
            </p:cNvPr>
            <p:cNvGrpSpPr/>
            <p:nvPr/>
          </p:nvGrpSpPr>
          <p:grpSpPr>
            <a:xfrm>
              <a:off x="6" y="2508083"/>
              <a:ext cx="12191994" cy="1938992"/>
              <a:chOff x="1" y="1714503"/>
              <a:chExt cx="12191994" cy="1938992"/>
            </a:xfrm>
          </p:grpSpPr>
          <p:sp>
            <p:nvSpPr>
              <p:cNvPr id="6" name="TextBox 5">
                <a:extLst>
                  <a:ext uri="{FF2B5EF4-FFF2-40B4-BE49-F238E27FC236}">
                    <a16:creationId xmlns:a16="http://schemas.microsoft.com/office/drawing/2014/main" id="{FA33D641-4B7A-1648-4E14-7D9251375493}"/>
                  </a:ext>
                </a:extLst>
              </p:cNvPr>
              <p:cNvSpPr txBox="1"/>
              <p:nvPr/>
            </p:nvSpPr>
            <p:spPr>
              <a:xfrm>
                <a:off x="1" y="2422389"/>
                <a:ext cx="5951995" cy="523220"/>
              </a:xfrm>
              <a:prstGeom prst="rect">
                <a:avLst/>
              </a:prstGeom>
              <a:noFill/>
            </p:spPr>
            <p:txBody>
              <a:bodyPr wrap="square" lIns="216000" rIns="216000" rtlCol="0" anchor="ctr">
                <a:spAutoFit/>
              </a:bodyPr>
              <a:lstStyle/>
              <a:p>
                <a:pPr algn="r"/>
                <a:r>
                  <a:rPr lang="en-US" sz="2800" dirty="0">
                    <a:solidFill>
                      <a:srgbClr val="000000">
                        <a:alpha val="0"/>
                      </a:srgbClr>
                    </a:solidFill>
                    <a:latin typeface="Segoe UI" panose="020B0502040204020203" pitchFamily="34" charset="0"/>
                    <a:cs typeface="Segoe UI" panose="020B0502040204020203" pitchFamily="34" charset="0"/>
                  </a:rPr>
                  <a:t>Obelisk Core + Services</a:t>
                </a:r>
              </a:p>
            </p:txBody>
          </p:sp>
          <p:sp>
            <p:nvSpPr>
              <p:cNvPr id="7" name="TextBox 6">
                <a:extLst>
                  <a:ext uri="{FF2B5EF4-FFF2-40B4-BE49-F238E27FC236}">
                    <a16:creationId xmlns:a16="http://schemas.microsoft.com/office/drawing/2014/main" id="{1F91FA53-D26A-A1A1-0CDA-832F6A5F4C7B}"/>
                  </a:ext>
                </a:extLst>
              </p:cNvPr>
              <p:cNvSpPr txBox="1"/>
              <p:nvPr/>
            </p:nvSpPr>
            <p:spPr>
              <a:xfrm>
                <a:off x="6240000" y="1714503"/>
                <a:ext cx="5951995" cy="1938992"/>
              </a:xfrm>
              <a:prstGeom prst="rect">
                <a:avLst/>
              </a:prstGeom>
              <a:noFill/>
            </p:spPr>
            <p:txBody>
              <a:bodyPr wrap="square" lIns="216000" rIns="216000" rtlCol="0" anchor="ctr">
                <a:spAutoFit/>
              </a:bodyPr>
              <a:lstStyle/>
              <a:p>
                <a:r>
                  <a:rPr lang="en-US" sz="2400" dirty="0">
                    <a:solidFill>
                      <a:srgbClr val="000000">
                        <a:alpha val="0"/>
                      </a:srgbClr>
                    </a:solidFill>
                    <a:latin typeface="Consolas" panose="020B0609020204030204" pitchFamily="49" charset="0"/>
                    <a:cs typeface="Segoe UI" panose="020B0502040204020203" pitchFamily="34" charset="0"/>
                  </a:rPr>
                  <a:t>Focus: open source</a:t>
                </a:r>
              </a:p>
              <a:p>
                <a:r>
                  <a:rPr lang="en-US" sz="2400" dirty="0">
                    <a:solidFill>
                      <a:srgbClr val="000000">
                        <a:alpha val="0"/>
                      </a:srgbClr>
                    </a:solidFill>
                    <a:latin typeface="Consolas" panose="020B0609020204030204" pitchFamily="49" charset="0"/>
                    <a:cs typeface="Segoe UI" panose="020B0502040204020203" pitchFamily="34" charset="0"/>
                  </a:rPr>
                  <a:t>       scalability</a:t>
                </a:r>
              </a:p>
              <a:p>
                <a:r>
                  <a:rPr lang="en-US" sz="2400" dirty="0">
                    <a:solidFill>
                      <a:srgbClr val="000000">
                        <a:alpha val="0"/>
                      </a:srgbClr>
                    </a:solidFill>
                    <a:latin typeface="Consolas" panose="020B0609020204030204" pitchFamily="49" charset="0"/>
                    <a:cs typeface="Segoe UI" panose="020B0502040204020203" pitchFamily="34" charset="0"/>
                  </a:rPr>
                  <a:t>       maintainability</a:t>
                </a:r>
              </a:p>
              <a:p>
                <a:r>
                  <a:rPr lang="en-US" sz="2400" dirty="0">
                    <a:solidFill>
                      <a:srgbClr val="000000">
                        <a:alpha val="0"/>
                      </a:srgbClr>
                    </a:solidFill>
                    <a:latin typeface="Consolas" panose="020B0609020204030204" pitchFamily="49" charset="0"/>
                    <a:cs typeface="Segoe UI" panose="020B0502040204020203" pitchFamily="34" charset="0"/>
                  </a:rPr>
                  <a:t>Storage: </a:t>
                </a:r>
                <a:r>
                  <a:rPr lang="en-US" sz="2400" dirty="0" err="1">
                    <a:solidFill>
                      <a:srgbClr val="000000">
                        <a:alpha val="0"/>
                      </a:srgbClr>
                    </a:solidFill>
                    <a:latin typeface="Consolas" panose="020B0609020204030204" pitchFamily="49" charset="0"/>
                    <a:cs typeface="Segoe UI" panose="020B0502040204020203" pitchFamily="34" charset="0"/>
                  </a:rPr>
                  <a:t>Clickhouse</a:t>
                </a:r>
                <a:endParaRPr lang="en-US" sz="2400" dirty="0">
                  <a:solidFill>
                    <a:srgbClr val="000000">
                      <a:alpha val="0"/>
                    </a:srgbClr>
                  </a:solidFill>
                  <a:latin typeface="Consolas" panose="020B0609020204030204" pitchFamily="49" charset="0"/>
                  <a:cs typeface="Segoe UI" panose="020B0502040204020203" pitchFamily="34" charset="0"/>
                </a:endParaRPr>
              </a:p>
              <a:p>
                <a:r>
                  <a:rPr lang="en-US" sz="2400" dirty="0">
                    <a:solidFill>
                      <a:srgbClr val="000000">
                        <a:alpha val="0"/>
                      </a:srgbClr>
                    </a:solidFill>
                    <a:latin typeface="Consolas" panose="020B0609020204030204" pitchFamily="49" charset="0"/>
                    <a:cs typeface="Segoe UI" panose="020B0502040204020203" pitchFamily="34" charset="0"/>
                  </a:rPr>
                  <a:t>Message-bus: Kafka</a:t>
                </a:r>
              </a:p>
            </p:txBody>
          </p:sp>
        </p:grpSp>
        <p:grpSp>
          <p:nvGrpSpPr>
            <p:cNvPr id="9" name="Group 8">
              <a:extLst>
                <a:ext uri="{FF2B5EF4-FFF2-40B4-BE49-F238E27FC236}">
                  <a16:creationId xmlns:a16="http://schemas.microsoft.com/office/drawing/2014/main" id="{6B52DCE6-E16C-FFB6-F14F-E363D28DD7FD}"/>
                </a:ext>
              </a:extLst>
            </p:cNvPr>
            <p:cNvGrpSpPr/>
            <p:nvPr/>
          </p:nvGrpSpPr>
          <p:grpSpPr>
            <a:xfrm>
              <a:off x="3" y="82383"/>
              <a:ext cx="12191994" cy="1938992"/>
              <a:chOff x="1" y="1714503"/>
              <a:chExt cx="12191994" cy="1938992"/>
            </a:xfrm>
          </p:grpSpPr>
          <p:sp>
            <p:nvSpPr>
              <p:cNvPr id="10" name="TextBox 9">
                <a:extLst>
                  <a:ext uri="{FF2B5EF4-FFF2-40B4-BE49-F238E27FC236}">
                    <a16:creationId xmlns:a16="http://schemas.microsoft.com/office/drawing/2014/main" id="{25213E9C-1AA7-DAE9-F3DF-3DB39C95F291}"/>
                  </a:ext>
                </a:extLst>
              </p:cNvPr>
              <p:cNvSpPr txBox="1"/>
              <p:nvPr/>
            </p:nvSpPr>
            <p:spPr>
              <a:xfrm>
                <a:off x="1" y="2422389"/>
                <a:ext cx="5951995" cy="523220"/>
              </a:xfrm>
              <a:prstGeom prst="rect">
                <a:avLst/>
              </a:prstGeom>
              <a:noFill/>
            </p:spPr>
            <p:txBody>
              <a:bodyPr wrap="square" lIns="216000" rIns="216000" rtlCol="0" anchor="ctr">
                <a:spAutoFit/>
              </a:bodyPr>
              <a:lstStyle/>
              <a:p>
                <a:pPr algn="r"/>
                <a:r>
                  <a:rPr lang="en-US" sz="2800" dirty="0">
                    <a:latin typeface="Segoe UI" panose="020B0502040204020203" pitchFamily="34" charset="0"/>
                    <a:cs typeface="Segoe UI" panose="020B0502040204020203" pitchFamily="34" charset="0"/>
                  </a:rPr>
                  <a:t>Version </a:t>
                </a:r>
                <a:r>
                  <a:rPr lang="en-US" sz="2800" i="1" dirty="0">
                    <a:latin typeface="Segoe UI" panose="020B0502040204020203" pitchFamily="34" charset="0"/>
                    <a:cs typeface="Segoe UI" panose="020B0502040204020203" pitchFamily="34" charset="0"/>
                  </a:rPr>
                  <a:t>HFS</a:t>
                </a:r>
              </a:p>
            </p:txBody>
          </p:sp>
          <p:sp>
            <p:nvSpPr>
              <p:cNvPr id="15" name="TextBox 14">
                <a:extLst>
                  <a:ext uri="{FF2B5EF4-FFF2-40B4-BE49-F238E27FC236}">
                    <a16:creationId xmlns:a16="http://schemas.microsoft.com/office/drawing/2014/main" id="{EE801DCC-5AEE-4ABE-136A-89AAC9BAFA8A}"/>
                  </a:ext>
                </a:extLst>
              </p:cNvPr>
              <p:cNvSpPr txBox="1"/>
              <p:nvPr/>
            </p:nvSpPr>
            <p:spPr>
              <a:xfrm>
                <a:off x="6240000" y="1714503"/>
                <a:ext cx="5951995" cy="1938992"/>
              </a:xfrm>
              <a:prstGeom prst="rect">
                <a:avLst/>
              </a:prstGeom>
              <a:noFill/>
            </p:spPr>
            <p:txBody>
              <a:bodyPr wrap="square" lIns="216000" rIns="216000" rtlCol="0" anchor="ctr">
                <a:spAutoFit/>
              </a:bodyPr>
              <a:lstStyle/>
              <a:p>
                <a:r>
                  <a:rPr lang="en-US" sz="2400" dirty="0">
                    <a:latin typeface="Consolas" panose="020B0609020204030204" pitchFamily="49" charset="0"/>
                    <a:cs typeface="Segoe UI" panose="020B0502040204020203" pitchFamily="34" charset="0"/>
                  </a:rPr>
                  <a:t>Focus: edge case scalability</a:t>
                </a:r>
              </a:p>
              <a:p>
                <a:r>
                  <a:rPr lang="en-US" sz="2400" dirty="0">
                    <a:latin typeface="Consolas" panose="020B0609020204030204" pitchFamily="49" charset="0"/>
                    <a:cs typeface="Segoe UI" panose="020B0502040204020203" pitchFamily="34" charset="0"/>
                  </a:rPr>
                  <a:t>       high throughput</a:t>
                </a:r>
              </a:p>
              <a:p>
                <a:r>
                  <a:rPr lang="en-US" sz="2400" dirty="0">
                    <a:latin typeface="Consolas" panose="020B0609020204030204" pitchFamily="49" charset="0"/>
                    <a:cs typeface="Segoe UI" panose="020B0502040204020203" pitchFamily="34" charset="0"/>
                  </a:rPr>
                  <a:t>       uptake for ML use case</a:t>
                </a:r>
              </a:p>
              <a:p>
                <a:r>
                  <a:rPr lang="en-US" sz="2400" dirty="0">
                    <a:latin typeface="Consolas" panose="020B0609020204030204" pitchFamily="49" charset="0"/>
                    <a:cs typeface="Segoe UI" panose="020B0502040204020203" pitchFamily="34" charset="0"/>
                  </a:rPr>
                  <a:t>Storage: </a:t>
                </a:r>
                <a:r>
                  <a:rPr lang="en-US" sz="2400" dirty="0" err="1">
                    <a:latin typeface="Consolas" panose="020B0609020204030204" pitchFamily="49" charset="0"/>
                    <a:cs typeface="Segoe UI" panose="020B0502040204020203" pitchFamily="34" charset="0"/>
                  </a:rPr>
                  <a:t>Clickhouse</a:t>
                </a:r>
                <a:endParaRPr lang="en-US" sz="2400" dirty="0">
                  <a:latin typeface="Consolas" panose="020B0609020204030204" pitchFamily="49" charset="0"/>
                  <a:cs typeface="Segoe UI" panose="020B0502040204020203" pitchFamily="34" charset="0"/>
                </a:endParaRPr>
              </a:p>
              <a:p>
                <a:r>
                  <a:rPr lang="en-US" sz="2400" dirty="0">
                    <a:latin typeface="Consolas" panose="020B0609020204030204" pitchFamily="49" charset="0"/>
                    <a:cs typeface="Segoe UI" panose="020B0502040204020203" pitchFamily="34" charset="0"/>
                  </a:rPr>
                  <a:t>Message-bus: Kafka</a:t>
                </a:r>
              </a:p>
            </p:txBody>
          </p:sp>
        </p:grpSp>
        <p:grpSp>
          <p:nvGrpSpPr>
            <p:cNvPr id="16" name="Group 15">
              <a:extLst>
                <a:ext uri="{FF2B5EF4-FFF2-40B4-BE49-F238E27FC236}">
                  <a16:creationId xmlns:a16="http://schemas.microsoft.com/office/drawing/2014/main" id="{F5A5136E-2295-6550-1E7C-4E20B022C416}"/>
                </a:ext>
              </a:extLst>
            </p:cNvPr>
            <p:cNvGrpSpPr/>
            <p:nvPr/>
          </p:nvGrpSpPr>
          <p:grpSpPr>
            <a:xfrm>
              <a:off x="3" y="-6793466"/>
              <a:ext cx="12191994" cy="1200329"/>
              <a:chOff x="1" y="2083834"/>
              <a:chExt cx="12191994" cy="1200329"/>
            </a:xfrm>
          </p:grpSpPr>
          <p:sp>
            <p:nvSpPr>
              <p:cNvPr id="17" name="TextBox 16">
                <a:extLst>
                  <a:ext uri="{FF2B5EF4-FFF2-40B4-BE49-F238E27FC236}">
                    <a16:creationId xmlns:a16="http://schemas.microsoft.com/office/drawing/2014/main" id="{628ED2EC-397C-B800-D809-4884031E2B41}"/>
                  </a:ext>
                </a:extLst>
              </p:cNvPr>
              <p:cNvSpPr txBox="1"/>
              <p:nvPr/>
            </p:nvSpPr>
            <p:spPr>
              <a:xfrm>
                <a:off x="1" y="2206946"/>
                <a:ext cx="5951995" cy="954107"/>
              </a:xfrm>
              <a:prstGeom prst="rect">
                <a:avLst/>
              </a:prstGeom>
              <a:noFill/>
            </p:spPr>
            <p:txBody>
              <a:bodyPr wrap="square" lIns="216000" rIns="216000" rtlCol="0" anchor="ctr">
                <a:spAutoFit/>
              </a:bodyPr>
              <a:lstStyle/>
              <a:p>
                <a:pPr algn="r"/>
                <a:r>
                  <a:rPr lang="en-US" sz="2800" dirty="0">
                    <a:solidFill>
                      <a:srgbClr val="000000">
                        <a:alpha val="0"/>
                      </a:srgbClr>
                    </a:solidFill>
                    <a:latin typeface="Segoe UI" panose="020B0502040204020203" pitchFamily="34" charset="0"/>
                    <a:cs typeface="Segoe UI" panose="020B0502040204020203" pitchFamily="34" charset="0"/>
                  </a:rPr>
                  <a:t>IoT platform </a:t>
                </a:r>
                <a:br>
                  <a:rPr lang="en-US" sz="2800" dirty="0">
                    <a:solidFill>
                      <a:srgbClr val="000000">
                        <a:alpha val="0"/>
                      </a:srgbClr>
                    </a:solidFill>
                    <a:latin typeface="Segoe UI" panose="020B0502040204020203" pitchFamily="34" charset="0"/>
                    <a:cs typeface="Segoe UI" panose="020B0502040204020203" pitchFamily="34" charset="0"/>
                  </a:rPr>
                </a:br>
                <a:r>
                  <a:rPr lang="en-US" sz="2800" dirty="0">
                    <a:solidFill>
                      <a:srgbClr val="000000">
                        <a:alpha val="0"/>
                      </a:srgbClr>
                    </a:solidFill>
                    <a:latin typeface="Segoe UI" panose="020B0502040204020203" pitchFamily="34" charset="0"/>
                    <a:cs typeface="Segoe UI" panose="020B0502040204020203" pitchFamily="34" charset="0"/>
                  </a:rPr>
                  <a:t>  for City of Things</a:t>
                </a:r>
              </a:p>
            </p:txBody>
          </p:sp>
          <p:sp>
            <p:nvSpPr>
              <p:cNvPr id="18" name="TextBox 17">
                <a:extLst>
                  <a:ext uri="{FF2B5EF4-FFF2-40B4-BE49-F238E27FC236}">
                    <a16:creationId xmlns:a16="http://schemas.microsoft.com/office/drawing/2014/main" id="{521EF773-D1A8-E4FB-AFF4-D3C28113900A}"/>
                  </a:ext>
                </a:extLst>
              </p:cNvPr>
              <p:cNvSpPr txBox="1"/>
              <p:nvPr/>
            </p:nvSpPr>
            <p:spPr>
              <a:xfrm>
                <a:off x="6240000" y="2083834"/>
                <a:ext cx="5951995" cy="1200329"/>
              </a:xfrm>
              <a:prstGeom prst="rect">
                <a:avLst/>
              </a:prstGeom>
              <a:noFill/>
            </p:spPr>
            <p:txBody>
              <a:bodyPr wrap="square" lIns="216000" rIns="216000" rtlCol="0" anchor="ctr">
                <a:spAutoFit/>
              </a:bodyPr>
              <a:lstStyle/>
              <a:p>
                <a:r>
                  <a:rPr lang="en-US" sz="2400" dirty="0">
                    <a:solidFill>
                      <a:srgbClr val="000000">
                        <a:alpha val="0"/>
                      </a:srgbClr>
                    </a:solidFill>
                    <a:latin typeface="Consolas" panose="020B0609020204030204" pitchFamily="49" charset="0"/>
                    <a:cs typeface="Segoe UI" panose="020B0502040204020203" pitchFamily="34" charset="0"/>
                  </a:rPr>
                  <a:t>Focus: IoT</a:t>
                </a:r>
              </a:p>
              <a:p>
                <a:r>
                  <a:rPr lang="en-US" sz="2400" dirty="0">
                    <a:solidFill>
                      <a:srgbClr val="000000">
                        <a:alpha val="0"/>
                      </a:srgbClr>
                    </a:solidFill>
                    <a:latin typeface="Consolas" panose="020B0609020204030204" pitchFamily="49" charset="0"/>
                    <a:cs typeface="Segoe UI" panose="020B0502040204020203" pitchFamily="34" charset="0"/>
                  </a:rPr>
                  <a:t>Storage: </a:t>
                </a:r>
                <a:r>
                  <a:rPr lang="en-US" sz="2400" dirty="0" err="1">
                    <a:solidFill>
                      <a:srgbClr val="000000">
                        <a:alpha val="0"/>
                      </a:srgbClr>
                    </a:solidFill>
                    <a:latin typeface="Consolas" panose="020B0609020204030204" pitchFamily="49" charset="0"/>
                    <a:cs typeface="Segoe UI" panose="020B0502040204020203" pitchFamily="34" charset="0"/>
                  </a:rPr>
                  <a:t>InfluxDB</a:t>
                </a:r>
                <a:endParaRPr lang="en-US" sz="2400" dirty="0">
                  <a:solidFill>
                    <a:srgbClr val="000000">
                      <a:alpha val="0"/>
                    </a:srgbClr>
                  </a:solidFill>
                  <a:latin typeface="Consolas" panose="020B0609020204030204" pitchFamily="49" charset="0"/>
                  <a:cs typeface="Segoe UI" panose="020B0502040204020203" pitchFamily="34" charset="0"/>
                </a:endParaRPr>
              </a:p>
              <a:p>
                <a:r>
                  <a:rPr lang="en-US" sz="2400" dirty="0">
                    <a:solidFill>
                      <a:srgbClr val="000000">
                        <a:alpha val="0"/>
                      </a:srgbClr>
                    </a:solidFill>
                    <a:latin typeface="Consolas" panose="020B0609020204030204" pitchFamily="49" charset="0"/>
                    <a:cs typeface="Segoe UI" panose="020B0502040204020203" pitchFamily="34" charset="0"/>
                  </a:rPr>
                  <a:t>Message-bus: Kafka</a:t>
                </a:r>
              </a:p>
            </p:txBody>
          </p:sp>
        </p:grpSp>
        <p:grpSp>
          <p:nvGrpSpPr>
            <p:cNvPr id="19" name="Group 18">
              <a:extLst>
                <a:ext uri="{FF2B5EF4-FFF2-40B4-BE49-F238E27FC236}">
                  <a16:creationId xmlns:a16="http://schemas.microsoft.com/office/drawing/2014/main" id="{711E8CC0-38FF-3380-C6A8-625E168F512D}"/>
                </a:ext>
              </a:extLst>
            </p:cNvPr>
            <p:cNvGrpSpPr/>
            <p:nvPr/>
          </p:nvGrpSpPr>
          <p:grpSpPr>
            <a:xfrm>
              <a:off x="3" y="-4448266"/>
              <a:ext cx="12191994" cy="1200329"/>
              <a:chOff x="1" y="2083834"/>
              <a:chExt cx="12191994" cy="1200329"/>
            </a:xfrm>
          </p:grpSpPr>
          <p:sp>
            <p:nvSpPr>
              <p:cNvPr id="20" name="TextBox 19">
                <a:extLst>
                  <a:ext uri="{FF2B5EF4-FFF2-40B4-BE49-F238E27FC236}">
                    <a16:creationId xmlns:a16="http://schemas.microsoft.com/office/drawing/2014/main" id="{5123B43E-9960-275D-DD06-64B91B6C4C16}"/>
                  </a:ext>
                </a:extLst>
              </p:cNvPr>
              <p:cNvSpPr txBox="1"/>
              <p:nvPr/>
            </p:nvSpPr>
            <p:spPr>
              <a:xfrm>
                <a:off x="1" y="2422389"/>
                <a:ext cx="5951995" cy="523220"/>
              </a:xfrm>
              <a:prstGeom prst="rect">
                <a:avLst/>
              </a:prstGeom>
              <a:noFill/>
            </p:spPr>
            <p:txBody>
              <a:bodyPr wrap="square" lIns="216000" rIns="216000" rtlCol="0" anchor="ctr">
                <a:spAutoFit/>
              </a:bodyPr>
              <a:lstStyle/>
              <a:p>
                <a:pPr algn="r"/>
                <a:r>
                  <a:rPr lang="en-US" sz="2800" dirty="0">
                    <a:solidFill>
                      <a:srgbClr val="000000">
                        <a:alpha val="0"/>
                      </a:srgbClr>
                    </a:solidFill>
                    <a:latin typeface="Segoe UI" panose="020B0502040204020203" pitchFamily="34" charset="0"/>
                    <a:cs typeface="Segoe UI" panose="020B0502040204020203" pitchFamily="34" charset="0"/>
                  </a:rPr>
                  <a:t>Version 2</a:t>
                </a:r>
              </a:p>
            </p:txBody>
          </p:sp>
          <p:sp>
            <p:nvSpPr>
              <p:cNvPr id="25" name="TextBox 24">
                <a:extLst>
                  <a:ext uri="{FF2B5EF4-FFF2-40B4-BE49-F238E27FC236}">
                    <a16:creationId xmlns:a16="http://schemas.microsoft.com/office/drawing/2014/main" id="{E8BEA0D3-5BD4-D76B-68AF-9DC092F6E004}"/>
                  </a:ext>
                </a:extLst>
              </p:cNvPr>
              <p:cNvSpPr txBox="1"/>
              <p:nvPr/>
            </p:nvSpPr>
            <p:spPr>
              <a:xfrm>
                <a:off x="6240000" y="2083834"/>
                <a:ext cx="5951995" cy="1200329"/>
              </a:xfrm>
              <a:prstGeom prst="rect">
                <a:avLst/>
              </a:prstGeom>
              <a:noFill/>
            </p:spPr>
            <p:txBody>
              <a:bodyPr wrap="square" lIns="216000" rIns="216000" rtlCol="0" anchor="ctr">
                <a:spAutoFit/>
              </a:bodyPr>
              <a:lstStyle/>
              <a:p>
                <a:r>
                  <a:rPr lang="en-US" sz="2400" dirty="0">
                    <a:solidFill>
                      <a:srgbClr val="000000">
                        <a:alpha val="0"/>
                      </a:srgbClr>
                    </a:solidFill>
                    <a:latin typeface="Consolas" panose="020B0609020204030204" pitchFamily="49" charset="0"/>
                    <a:cs typeface="Segoe UI" panose="020B0502040204020203" pitchFamily="34" charset="0"/>
                  </a:rPr>
                  <a:t>Focus: stability / ease of use</a:t>
                </a:r>
              </a:p>
              <a:p>
                <a:r>
                  <a:rPr lang="en-US" sz="2400" dirty="0">
                    <a:solidFill>
                      <a:srgbClr val="000000">
                        <a:alpha val="0"/>
                      </a:srgbClr>
                    </a:solidFill>
                    <a:latin typeface="Consolas" panose="020B0609020204030204" pitchFamily="49" charset="0"/>
                    <a:cs typeface="Segoe UI" panose="020B0502040204020203" pitchFamily="34" charset="0"/>
                  </a:rPr>
                  <a:t>Storage: Sharded </a:t>
                </a:r>
                <a:r>
                  <a:rPr lang="en-US" sz="2400" dirty="0" err="1">
                    <a:solidFill>
                      <a:srgbClr val="000000">
                        <a:alpha val="0"/>
                      </a:srgbClr>
                    </a:solidFill>
                    <a:latin typeface="Consolas" panose="020B0609020204030204" pitchFamily="49" charset="0"/>
                    <a:cs typeface="Segoe UI" panose="020B0502040204020203" pitchFamily="34" charset="0"/>
                  </a:rPr>
                  <a:t>InfluxDB</a:t>
                </a:r>
                <a:endParaRPr lang="en-US" sz="2400" dirty="0">
                  <a:solidFill>
                    <a:srgbClr val="000000">
                      <a:alpha val="0"/>
                    </a:srgbClr>
                  </a:solidFill>
                  <a:latin typeface="Consolas" panose="020B0609020204030204" pitchFamily="49" charset="0"/>
                  <a:cs typeface="Segoe UI" panose="020B0502040204020203" pitchFamily="34" charset="0"/>
                </a:endParaRPr>
              </a:p>
              <a:p>
                <a:r>
                  <a:rPr lang="en-US" sz="2400" dirty="0">
                    <a:solidFill>
                      <a:srgbClr val="000000">
                        <a:alpha val="0"/>
                      </a:srgbClr>
                    </a:solidFill>
                    <a:latin typeface="Consolas" panose="020B0609020204030204" pitchFamily="49" charset="0"/>
                    <a:cs typeface="Segoe UI" panose="020B0502040204020203" pitchFamily="34" charset="0"/>
                  </a:rPr>
                  <a:t>Message-bus: Kafka</a:t>
                </a:r>
              </a:p>
            </p:txBody>
          </p:sp>
        </p:grpSp>
        <p:grpSp>
          <p:nvGrpSpPr>
            <p:cNvPr id="26" name="Group 25">
              <a:extLst>
                <a:ext uri="{FF2B5EF4-FFF2-40B4-BE49-F238E27FC236}">
                  <a16:creationId xmlns:a16="http://schemas.microsoft.com/office/drawing/2014/main" id="{34533798-5DF5-7057-BD8D-46501648F1AF}"/>
                </a:ext>
              </a:extLst>
            </p:cNvPr>
            <p:cNvGrpSpPr/>
            <p:nvPr/>
          </p:nvGrpSpPr>
          <p:grpSpPr>
            <a:xfrm>
              <a:off x="3" y="-2171351"/>
              <a:ext cx="12191994" cy="1569660"/>
              <a:chOff x="1" y="1899169"/>
              <a:chExt cx="12191994" cy="1569660"/>
            </a:xfrm>
          </p:grpSpPr>
          <p:sp>
            <p:nvSpPr>
              <p:cNvPr id="27" name="TextBox 26">
                <a:extLst>
                  <a:ext uri="{FF2B5EF4-FFF2-40B4-BE49-F238E27FC236}">
                    <a16:creationId xmlns:a16="http://schemas.microsoft.com/office/drawing/2014/main" id="{02DB1AF0-00FB-E224-6076-5993C8714647}"/>
                  </a:ext>
                </a:extLst>
              </p:cNvPr>
              <p:cNvSpPr txBox="1"/>
              <p:nvPr/>
            </p:nvSpPr>
            <p:spPr>
              <a:xfrm>
                <a:off x="1" y="2422389"/>
                <a:ext cx="5951995" cy="523220"/>
              </a:xfrm>
              <a:prstGeom prst="rect">
                <a:avLst/>
              </a:prstGeom>
              <a:noFill/>
            </p:spPr>
            <p:txBody>
              <a:bodyPr wrap="square" lIns="216000" rIns="216000" rtlCol="0" anchor="ctr">
                <a:spAutoFit/>
              </a:bodyPr>
              <a:lstStyle/>
              <a:p>
                <a:pPr algn="r"/>
                <a:r>
                  <a:rPr lang="en-US" sz="2800" dirty="0">
                    <a:solidFill>
                      <a:srgbClr val="000000">
                        <a:alpha val="0"/>
                      </a:srgbClr>
                    </a:solidFill>
                    <a:latin typeface="Segoe UI" panose="020B0502040204020203" pitchFamily="34" charset="0"/>
                    <a:cs typeface="Segoe UI" panose="020B0502040204020203" pitchFamily="34" charset="0"/>
                  </a:rPr>
                  <a:t>Version 3</a:t>
                </a:r>
              </a:p>
            </p:txBody>
          </p:sp>
          <p:sp>
            <p:nvSpPr>
              <p:cNvPr id="28" name="TextBox 27">
                <a:extLst>
                  <a:ext uri="{FF2B5EF4-FFF2-40B4-BE49-F238E27FC236}">
                    <a16:creationId xmlns:a16="http://schemas.microsoft.com/office/drawing/2014/main" id="{85D583B3-7F6E-8ABB-4C98-94345ED44A15}"/>
                  </a:ext>
                </a:extLst>
              </p:cNvPr>
              <p:cNvSpPr txBox="1"/>
              <p:nvPr/>
            </p:nvSpPr>
            <p:spPr>
              <a:xfrm>
                <a:off x="6240000" y="1899169"/>
                <a:ext cx="5951995" cy="1569660"/>
              </a:xfrm>
              <a:prstGeom prst="rect">
                <a:avLst/>
              </a:prstGeom>
              <a:noFill/>
            </p:spPr>
            <p:txBody>
              <a:bodyPr wrap="square" lIns="216000" rIns="216000" rtlCol="0" anchor="ctr">
                <a:spAutoFit/>
              </a:bodyPr>
              <a:lstStyle/>
              <a:p>
                <a:r>
                  <a:rPr lang="en-US" sz="2400" dirty="0">
                    <a:solidFill>
                      <a:srgbClr val="000000">
                        <a:alpha val="0"/>
                      </a:srgbClr>
                    </a:solidFill>
                    <a:latin typeface="Consolas" panose="020B0609020204030204" pitchFamily="49" charset="0"/>
                    <a:cs typeface="Segoe UI" panose="020B0502040204020203" pitchFamily="34" charset="0"/>
                  </a:rPr>
                  <a:t>Focus: self-service management</a:t>
                </a:r>
              </a:p>
              <a:p>
                <a:r>
                  <a:rPr lang="en-US" sz="2400" dirty="0">
                    <a:solidFill>
                      <a:srgbClr val="000000">
                        <a:alpha val="0"/>
                      </a:srgbClr>
                    </a:solidFill>
                    <a:latin typeface="Consolas" panose="020B0609020204030204" pitchFamily="49" charset="0"/>
                    <a:cs typeface="Segoe UI" panose="020B0502040204020203" pitchFamily="34" charset="0"/>
                  </a:rPr>
                  <a:t>       &amp; scalability</a:t>
                </a:r>
              </a:p>
              <a:p>
                <a:r>
                  <a:rPr lang="en-US" sz="2400" dirty="0">
                    <a:solidFill>
                      <a:srgbClr val="000000">
                        <a:alpha val="0"/>
                      </a:srgbClr>
                    </a:solidFill>
                    <a:latin typeface="Consolas" panose="020B0609020204030204" pitchFamily="49" charset="0"/>
                    <a:cs typeface="Segoe UI" panose="020B0502040204020203" pitchFamily="34" charset="0"/>
                  </a:rPr>
                  <a:t>Storage: </a:t>
                </a:r>
                <a:r>
                  <a:rPr lang="en-US" sz="2400" dirty="0" err="1">
                    <a:solidFill>
                      <a:srgbClr val="000000">
                        <a:alpha val="0"/>
                      </a:srgbClr>
                    </a:solidFill>
                    <a:latin typeface="Consolas" panose="020B0609020204030204" pitchFamily="49" charset="0"/>
                    <a:cs typeface="Segoe UI" panose="020B0502040204020203" pitchFamily="34" charset="0"/>
                  </a:rPr>
                  <a:t>Clickhouse</a:t>
                </a:r>
                <a:endParaRPr lang="en-US" sz="2400" dirty="0">
                  <a:solidFill>
                    <a:srgbClr val="000000">
                      <a:alpha val="0"/>
                    </a:srgbClr>
                  </a:solidFill>
                  <a:latin typeface="Consolas" panose="020B0609020204030204" pitchFamily="49" charset="0"/>
                  <a:cs typeface="Segoe UI" panose="020B0502040204020203" pitchFamily="34" charset="0"/>
                </a:endParaRPr>
              </a:p>
              <a:p>
                <a:r>
                  <a:rPr lang="en-US" sz="2400" dirty="0">
                    <a:solidFill>
                      <a:srgbClr val="000000">
                        <a:alpha val="0"/>
                      </a:srgbClr>
                    </a:solidFill>
                    <a:latin typeface="Consolas" panose="020B0609020204030204" pitchFamily="49" charset="0"/>
                    <a:cs typeface="Segoe UI" panose="020B0502040204020203" pitchFamily="34" charset="0"/>
                  </a:rPr>
                  <a:t>Message-bus: Pulsar</a:t>
                </a:r>
              </a:p>
            </p:txBody>
          </p:sp>
        </p:grpSp>
        <p:grpSp>
          <p:nvGrpSpPr>
            <p:cNvPr id="36" name="Group 35">
              <a:extLst>
                <a:ext uri="{FF2B5EF4-FFF2-40B4-BE49-F238E27FC236}">
                  <a16:creationId xmlns:a16="http://schemas.microsoft.com/office/drawing/2014/main" id="{FBC886DE-32DD-0F39-8AE1-B136055DE022}"/>
                </a:ext>
              </a:extLst>
            </p:cNvPr>
            <p:cNvGrpSpPr/>
            <p:nvPr/>
          </p:nvGrpSpPr>
          <p:grpSpPr>
            <a:xfrm>
              <a:off x="5949850" y="-6337300"/>
              <a:ext cx="292300" cy="13206453"/>
              <a:chOff x="5949850" y="-6337300"/>
              <a:chExt cx="292300" cy="13206453"/>
            </a:xfrm>
          </p:grpSpPr>
          <p:grpSp>
            <p:nvGrpSpPr>
              <p:cNvPr id="29" name="Group 28">
                <a:extLst>
                  <a:ext uri="{FF2B5EF4-FFF2-40B4-BE49-F238E27FC236}">
                    <a16:creationId xmlns:a16="http://schemas.microsoft.com/office/drawing/2014/main" id="{C893DFF7-3C3C-E82F-961B-CE20997B6CBB}"/>
                  </a:ext>
                </a:extLst>
              </p:cNvPr>
              <p:cNvGrpSpPr/>
              <p:nvPr/>
            </p:nvGrpSpPr>
            <p:grpSpPr>
              <a:xfrm>
                <a:off x="5949850" y="-6337300"/>
                <a:ext cx="292300" cy="13206453"/>
                <a:chOff x="5949850" y="-3911600"/>
                <a:chExt cx="292300" cy="13206453"/>
              </a:xfrm>
            </p:grpSpPr>
            <p:sp>
              <p:nvSpPr>
                <p:cNvPr id="30" name="Rectangle 29">
                  <a:extLst>
                    <a:ext uri="{FF2B5EF4-FFF2-40B4-BE49-F238E27FC236}">
                      <a16:creationId xmlns:a16="http://schemas.microsoft.com/office/drawing/2014/main" id="{6538C206-8C6D-BF2F-7C9E-B3E4B06C083F}"/>
                    </a:ext>
                  </a:extLst>
                </p:cNvPr>
                <p:cNvSpPr/>
                <p:nvPr/>
              </p:nvSpPr>
              <p:spPr>
                <a:xfrm>
                  <a:off x="6039854" y="-3773147"/>
                  <a:ext cx="108000" cy="13068000"/>
                </a:xfrm>
                <a:prstGeom prst="rect">
                  <a:avLst/>
                </a:prstGeom>
                <a:solidFill>
                  <a:schemeClr val="accent4">
                    <a:lumMod val="75000"/>
                  </a:schemeClr>
                </a:solidFill>
                <a:ln w="127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C328B84E-F6AC-4FC9-7F7F-BEDEB154092D}"/>
                    </a:ext>
                  </a:extLst>
                </p:cNvPr>
                <p:cNvSpPr/>
                <p:nvPr/>
              </p:nvSpPr>
              <p:spPr>
                <a:xfrm flipV="1">
                  <a:off x="5949854" y="-3911600"/>
                  <a:ext cx="288000" cy="288000"/>
                </a:xfrm>
                <a:prstGeom prst="ellipse">
                  <a:avLst/>
                </a:prstGeom>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2EDCB40-3348-D244-FDAE-012FA5167DBA}"/>
                    </a:ext>
                  </a:extLst>
                </p:cNvPr>
                <p:cNvSpPr/>
                <p:nvPr/>
              </p:nvSpPr>
              <p:spPr>
                <a:xfrm flipV="1">
                  <a:off x="5954150" y="-1566402"/>
                  <a:ext cx="288000" cy="288000"/>
                </a:xfrm>
                <a:prstGeom prst="ellipse">
                  <a:avLst/>
                </a:prstGeom>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2F5F71A1-884F-33FB-0940-581EF045C6A8}"/>
                    </a:ext>
                  </a:extLst>
                </p:cNvPr>
                <p:cNvSpPr/>
                <p:nvPr/>
              </p:nvSpPr>
              <p:spPr>
                <a:xfrm flipV="1">
                  <a:off x="5949850" y="895179"/>
                  <a:ext cx="288000" cy="288000"/>
                </a:xfrm>
                <a:prstGeom prst="ellipse">
                  <a:avLst/>
                </a:prstGeom>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88182BA-5FB5-DDA1-0182-F80034DA5D29}"/>
                    </a:ext>
                  </a:extLst>
                </p:cNvPr>
                <p:cNvSpPr/>
                <p:nvPr/>
              </p:nvSpPr>
              <p:spPr>
                <a:xfrm flipV="1">
                  <a:off x="5949850" y="3333578"/>
                  <a:ext cx="288000" cy="288000"/>
                </a:xfrm>
                <a:prstGeom prst="ellipse">
                  <a:avLst/>
                </a:prstGeom>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sp>
            <p:nvSpPr>
              <p:cNvPr id="35" name="Oval 34">
                <a:extLst>
                  <a:ext uri="{FF2B5EF4-FFF2-40B4-BE49-F238E27FC236}">
                    <a16:creationId xmlns:a16="http://schemas.microsoft.com/office/drawing/2014/main" id="{EDF87510-F16C-8733-BFE8-1FB4D5EDA4E5}"/>
                  </a:ext>
                </a:extLst>
              </p:cNvPr>
              <p:cNvSpPr/>
              <p:nvPr/>
            </p:nvSpPr>
            <p:spPr>
              <a:xfrm flipV="1">
                <a:off x="5949850" y="3333578"/>
                <a:ext cx="288000" cy="288000"/>
              </a:xfrm>
              <a:prstGeom prst="ellipse">
                <a:avLst/>
              </a:prstGeom>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8038305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4CCE10-7376-09A3-5BA5-FB373BC089B0}"/>
              </a:ext>
            </a:extLst>
          </p:cNvPr>
          <p:cNvSpPr>
            <a:spLocks noGrp="1"/>
          </p:cNvSpPr>
          <p:nvPr>
            <p:ph type="title"/>
          </p:nvPr>
        </p:nvSpPr>
        <p:spPr/>
        <p:txBody>
          <a:bodyPr/>
          <a:lstStyle/>
          <a:p>
            <a:r>
              <a:rPr lang="en-US" dirty="0"/>
              <a:t>Obelisk’s evolution</a:t>
            </a:r>
          </a:p>
        </p:txBody>
      </p:sp>
      <p:grpSp>
        <p:nvGrpSpPr>
          <p:cNvPr id="37" name="Group 36">
            <a:extLst>
              <a:ext uri="{FF2B5EF4-FFF2-40B4-BE49-F238E27FC236}">
                <a16:creationId xmlns:a16="http://schemas.microsoft.com/office/drawing/2014/main" id="{6C1F938C-DF7D-09FA-6274-90B5E58BFCB1}"/>
              </a:ext>
            </a:extLst>
          </p:cNvPr>
          <p:cNvGrpSpPr/>
          <p:nvPr/>
        </p:nvGrpSpPr>
        <p:grpSpPr>
          <a:xfrm>
            <a:off x="3" y="-6804619"/>
            <a:ext cx="12191997" cy="13662619"/>
            <a:chOff x="3" y="-6793466"/>
            <a:chExt cx="12191997" cy="13662619"/>
          </a:xfrm>
        </p:grpSpPr>
        <p:grpSp>
          <p:nvGrpSpPr>
            <p:cNvPr id="5" name="Group 4">
              <a:extLst>
                <a:ext uri="{FF2B5EF4-FFF2-40B4-BE49-F238E27FC236}">
                  <a16:creationId xmlns:a16="http://schemas.microsoft.com/office/drawing/2014/main" id="{E73B9D09-3E7D-934A-9225-FE6DE73DBF24}"/>
                </a:ext>
              </a:extLst>
            </p:cNvPr>
            <p:cNvGrpSpPr/>
            <p:nvPr/>
          </p:nvGrpSpPr>
          <p:grpSpPr>
            <a:xfrm>
              <a:off x="6" y="2508083"/>
              <a:ext cx="12191994" cy="1938992"/>
              <a:chOff x="1" y="1714503"/>
              <a:chExt cx="12191994" cy="1938992"/>
            </a:xfrm>
          </p:grpSpPr>
          <p:sp>
            <p:nvSpPr>
              <p:cNvPr id="6" name="TextBox 5">
                <a:extLst>
                  <a:ext uri="{FF2B5EF4-FFF2-40B4-BE49-F238E27FC236}">
                    <a16:creationId xmlns:a16="http://schemas.microsoft.com/office/drawing/2014/main" id="{FA33D641-4B7A-1648-4E14-7D9251375493}"/>
                  </a:ext>
                </a:extLst>
              </p:cNvPr>
              <p:cNvSpPr txBox="1"/>
              <p:nvPr/>
            </p:nvSpPr>
            <p:spPr>
              <a:xfrm>
                <a:off x="1" y="2422389"/>
                <a:ext cx="5951995" cy="523220"/>
              </a:xfrm>
              <a:prstGeom prst="rect">
                <a:avLst/>
              </a:prstGeom>
              <a:noFill/>
            </p:spPr>
            <p:txBody>
              <a:bodyPr wrap="square" lIns="216000" rIns="216000" rtlCol="0" anchor="ctr">
                <a:spAutoFit/>
              </a:bodyPr>
              <a:lstStyle/>
              <a:p>
                <a:pPr algn="r"/>
                <a:r>
                  <a:rPr lang="en-US" sz="2800" dirty="0">
                    <a:latin typeface="Segoe UI" panose="020B0502040204020203" pitchFamily="34" charset="0"/>
                    <a:cs typeface="Segoe UI" panose="020B0502040204020203" pitchFamily="34" charset="0"/>
                  </a:rPr>
                  <a:t>Obelisk Core + Services</a:t>
                </a:r>
              </a:p>
            </p:txBody>
          </p:sp>
          <p:sp>
            <p:nvSpPr>
              <p:cNvPr id="7" name="TextBox 6">
                <a:extLst>
                  <a:ext uri="{FF2B5EF4-FFF2-40B4-BE49-F238E27FC236}">
                    <a16:creationId xmlns:a16="http://schemas.microsoft.com/office/drawing/2014/main" id="{1F91FA53-D26A-A1A1-0CDA-832F6A5F4C7B}"/>
                  </a:ext>
                </a:extLst>
              </p:cNvPr>
              <p:cNvSpPr txBox="1"/>
              <p:nvPr/>
            </p:nvSpPr>
            <p:spPr>
              <a:xfrm>
                <a:off x="6240000" y="1714503"/>
                <a:ext cx="5951995" cy="1938992"/>
              </a:xfrm>
              <a:prstGeom prst="rect">
                <a:avLst/>
              </a:prstGeom>
              <a:noFill/>
            </p:spPr>
            <p:txBody>
              <a:bodyPr wrap="square" lIns="216000" rIns="216000" rtlCol="0" anchor="ctr">
                <a:spAutoFit/>
              </a:bodyPr>
              <a:lstStyle/>
              <a:p>
                <a:r>
                  <a:rPr lang="en-US" sz="2400" dirty="0">
                    <a:latin typeface="Consolas" panose="020B0609020204030204" pitchFamily="49" charset="0"/>
                    <a:cs typeface="Segoe UI" panose="020B0502040204020203" pitchFamily="34" charset="0"/>
                  </a:rPr>
                  <a:t>Focus: open source</a:t>
                </a:r>
              </a:p>
              <a:p>
                <a:r>
                  <a:rPr lang="en-US" sz="2400" dirty="0">
                    <a:latin typeface="Consolas" panose="020B0609020204030204" pitchFamily="49" charset="0"/>
                    <a:cs typeface="Segoe UI" panose="020B0502040204020203" pitchFamily="34" charset="0"/>
                  </a:rPr>
                  <a:t>       scalability</a:t>
                </a:r>
              </a:p>
              <a:p>
                <a:r>
                  <a:rPr lang="en-US" sz="2400" dirty="0">
                    <a:latin typeface="Consolas" panose="020B0609020204030204" pitchFamily="49" charset="0"/>
                    <a:cs typeface="Segoe UI" panose="020B0502040204020203" pitchFamily="34" charset="0"/>
                  </a:rPr>
                  <a:t>       maintainability</a:t>
                </a:r>
              </a:p>
              <a:p>
                <a:r>
                  <a:rPr lang="en-US" sz="2400" dirty="0">
                    <a:latin typeface="Consolas" panose="020B0609020204030204" pitchFamily="49" charset="0"/>
                    <a:cs typeface="Segoe UI" panose="020B0502040204020203" pitchFamily="34" charset="0"/>
                  </a:rPr>
                  <a:t>Storage: </a:t>
                </a:r>
                <a:r>
                  <a:rPr lang="en-US" sz="2400" dirty="0" err="1">
                    <a:latin typeface="Consolas" panose="020B0609020204030204" pitchFamily="49" charset="0"/>
                    <a:cs typeface="Segoe UI" panose="020B0502040204020203" pitchFamily="34" charset="0"/>
                  </a:rPr>
                  <a:t>Clickhouse</a:t>
                </a:r>
                <a:endParaRPr lang="en-US" sz="2400" dirty="0">
                  <a:latin typeface="Consolas" panose="020B0609020204030204" pitchFamily="49" charset="0"/>
                  <a:cs typeface="Segoe UI" panose="020B0502040204020203" pitchFamily="34" charset="0"/>
                </a:endParaRPr>
              </a:p>
              <a:p>
                <a:r>
                  <a:rPr lang="en-US" sz="2400" dirty="0">
                    <a:latin typeface="Consolas" panose="020B0609020204030204" pitchFamily="49" charset="0"/>
                    <a:cs typeface="Segoe UI" panose="020B0502040204020203" pitchFamily="34" charset="0"/>
                  </a:rPr>
                  <a:t>Message-bus: Kafka</a:t>
                </a:r>
              </a:p>
            </p:txBody>
          </p:sp>
        </p:grpSp>
        <p:grpSp>
          <p:nvGrpSpPr>
            <p:cNvPr id="9" name="Group 8">
              <a:extLst>
                <a:ext uri="{FF2B5EF4-FFF2-40B4-BE49-F238E27FC236}">
                  <a16:creationId xmlns:a16="http://schemas.microsoft.com/office/drawing/2014/main" id="{6B52DCE6-E16C-FFB6-F14F-E363D28DD7FD}"/>
                </a:ext>
              </a:extLst>
            </p:cNvPr>
            <p:cNvGrpSpPr/>
            <p:nvPr/>
          </p:nvGrpSpPr>
          <p:grpSpPr>
            <a:xfrm>
              <a:off x="3" y="82383"/>
              <a:ext cx="12191994" cy="1938992"/>
              <a:chOff x="1" y="1714503"/>
              <a:chExt cx="12191994" cy="1938992"/>
            </a:xfrm>
          </p:grpSpPr>
          <p:sp>
            <p:nvSpPr>
              <p:cNvPr id="10" name="TextBox 9">
                <a:extLst>
                  <a:ext uri="{FF2B5EF4-FFF2-40B4-BE49-F238E27FC236}">
                    <a16:creationId xmlns:a16="http://schemas.microsoft.com/office/drawing/2014/main" id="{25213E9C-1AA7-DAE9-F3DF-3DB39C95F291}"/>
                  </a:ext>
                </a:extLst>
              </p:cNvPr>
              <p:cNvSpPr txBox="1"/>
              <p:nvPr/>
            </p:nvSpPr>
            <p:spPr>
              <a:xfrm>
                <a:off x="1" y="2422389"/>
                <a:ext cx="5951995" cy="523220"/>
              </a:xfrm>
              <a:prstGeom prst="rect">
                <a:avLst/>
              </a:prstGeom>
              <a:noFill/>
            </p:spPr>
            <p:txBody>
              <a:bodyPr wrap="square" lIns="216000" rIns="216000" rtlCol="0" anchor="ctr">
                <a:spAutoFit/>
              </a:bodyPr>
              <a:lstStyle/>
              <a:p>
                <a:pPr algn="r"/>
                <a:r>
                  <a:rPr lang="en-US" sz="2800" dirty="0">
                    <a:solidFill>
                      <a:srgbClr val="000000">
                        <a:alpha val="0"/>
                      </a:srgbClr>
                    </a:solidFill>
                    <a:latin typeface="Segoe UI" panose="020B0502040204020203" pitchFamily="34" charset="0"/>
                    <a:cs typeface="Segoe UI" panose="020B0502040204020203" pitchFamily="34" charset="0"/>
                  </a:rPr>
                  <a:t>Version </a:t>
                </a:r>
                <a:r>
                  <a:rPr lang="en-US" sz="2800" i="1" dirty="0">
                    <a:solidFill>
                      <a:srgbClr val="000000">
                        <a:alpha val="0"/>
                      </a:srgbClr>
                    </a:solidFill>
                    <a:latin typeface="Segoe UI" panose="020B0502040204020203" pitchFamily="34" charset="0"/>
                    <a:cs typeface="Segoe UI" panose="020B0502040204020203" pitchFamily="34" charset="0"/>
                  </a:rPr>
                  <a:t>HFS</a:t>
                </a:r>
              </a:p>
            </p:txBody>
          </p:sp>
          <p:sp>
            <p:nvSpPr>
              <p:cNvPr id="15" name="TextBox 14">
                <a:extLst>
                  <a:ext uri="{FF2B5EF4-FFF2-40B4-BE49-F238E27FC236}">
                    <a16:creationId xmlns:a16="http://schemas.microsoft.com/office/drawing/2014/main" id="{EE801DCC-5AEE-4ABE-136A-89AAC9BAFA8A}"/>
                  </a:ext>
                </a:extLst>
              </p:cNvPr>
              <p:cNvSpPr txBox="1"/>
              <p:nvPr/>
            </p:nvSpPr>
            <p:spPr>
              <a:xfrm>
                <a:off x="6240000" y="1714503"/>
                <a:ext cx="5951995" cy="1938992"/>
              </a:xfrm>
              <a:prstGeom prst="rect">
                <a:avLst/>
              </a:prstGeom>
              <a:noFill/>
            </p:spPr>
            <p:txBody>
              <a:bodyPr wrap="square" lIns="216000" rIns="216000" rtlCol="0" anchor="ctr">
                <a:spAutoFit/>
              </a:bodyPr>
              <a:lstStyle/>
              <a:p>
                <a:r>
                  <a:rPr lang="en-US" sz="2400" dirty="0">
                    <a:solidFill>
                      <a:srgbClr val="000000">
                        <a:alpha val="0"/>
                      </a:srgbClr>
                    </a:solidFill>
                    <a:latin typeface="Consolas" panose="020B0609020204030204" pitchFamily="49" charset="0"/>
                    <a:cs typeface="Segoe UI" panose="020B0502040204020203" pitchFamily="34" charset="0"/>
                  </a:rPr>
                  <a:t>Focus: edge case scalability</a:t>
                </a:r>
              </a:p>
              <a:p>
                <a:r>
                  <a:rPr lang="en-US" sz="2400" dirty="0">
                    <a:solidFill>
                      <a:srgbClr val="000000">
                        <a:alpha val="0"/>
                      </a:srgbClr>
                    </a:solidFill>
                    <a:latin typeface="Consolas" panose="020B0609020204030204" pitchFamily="49" charset="0"/>
                    <a:cs typeface="Segoe UI" panose="020B0502040204020203" pitchFamily="34" charset="0"/>
                  </a:rPr>
                  <a:t>       high throughput</a:t>
                </a:r>
              </a:p>
              <a:p>
                <a:r>
                  <a:rPr lang="en-US" sz="2400" dirty="0">
                    <a:solidFill>
                      <a:srgbClr val="000000">
                        <a:alpha val="0"/>
                      </a:srgbClr>
                    </a:solidFill>
                    <a:latin typeface="Consolas" panose="020B0609020204030204" pitchFamily="49" charset="0"/>
                    <a:cs typeface="Segoe UI" panose="020B0502040204020203" pitchFamily="34" charset="0"/>
                  </a:rPr>
                  <a:t>       uptake for ML use case</a:t>
                </a:r>
              </a:p>
              <a:p>
                <a:r>
                  <a:rPr lang="en-US" sz="2400" dirty="0">
                    <a:solidFill>
                      <a:srgbClr val="000000">
                        <a:alpha val="0"/>
                      </a:srgbClr>
                    </a:solidFill>
                    <a:latin typeface="Consolas" panose="020B0609020204030204" pitchFamily="49" charset="0"/>
                    <a:cs typeface="Segoe UI" panose="020B0502040204020203" pitchFamily="34" charset="0"/>
                  </a:rPr>
                  <a:t>Storage: </a:t>
                </a:r>
                <a:r>
                  <a:rPr lang="en-US" sz="2400" dirty="0" err="1">
                    <a:solidFill>
                      <a:srgbClr val="000000">
                        <a:alpha val="0"/>
                      </a:srgbClr>
                    </a:solidFill>
                    <a:latin typeface="Consolas" panose="020B0609020204030204" pitchFamily="49" charset="0"/>
                    <a:cs typeface="Segoe UI" panose="020B0502040204020203" pitchFamily="34" charset="0"/>
                  </a:rPr>
                  <a:t>Clickhouse</a:t>
                </a:r>
                <a:endParaRPr lang="en-US" sz="2400" dirty="0">
                  <a:solidFill>
                    <a:srgbClr val="000000">
                      <a:alpha val="0"/>
                    </a:srgbClr>
                  </a:solidFill>
                  <a:latin typeface="Consolas" panose="020B0609020204030204" pitchFamily="49" charset="0"/>
                  <a:cs typeface="Segoe UI" panose="020B0502040204020203" pitchFamily="34" charset="0"/>
                </a:endParaRPr>
              </a:p>
              <a:p>
                <a:r>
                  <a:rPr lang="en-US" sz="2400" dirty="0">
                    <a:solidFill>
                      <a:srgbClr val="000000">
                        <a:alpha val="0"/>
                      </a:srgbClr>
                    </a:solidFill>
                    <a:latin typeface="Consolas" panose="020B0609020204030204" pitchFamily="49" charset="0"/>
                    <a:cs typeface="Segoe UI" panose="020B0502040204020203" pitchFamily="34" charset="0"/>
                  </a:rPr>
                  <a:t>Message-bus: Kafka</a:t>
                </a:r>
              </a:p>
            </p:txBody>
          </p:sp>
        </p:grpSp>
        <p:grpSp>
          <p:nvGrpSpPr>
            <p:cNvPr id="16" name="Group 15">
              <a:extLst>
                <a:ext uri="{FF2B5EF4-FFF2-40B4-BE49-F238E27FC236}">
                  <a16:creationId xmlns:a16="http://schemas.microsoft.com/office/drawing/2014/main" id="{F5A5136E-2295-6550-1E7C-4E20B022C416}"/>
                </a:ext>
              </a:extLst>
            </p:cNvPr>
            <p:cNvGrpSpPr/>
            <p:nvPr/>
          </p:nvGrpSpPr>
          <p:grpSpPr>
            <a:xfrm>
              <a:off x="3" y="-6793466"/>
              <a:ext cx="12191994" cy="1200329"/>
              <a:chOff x="1" y="2083834"/>
              <a:chExt cx="12191994" cy="1200329"/>
            </a:xfrm>
          </p:grpSpPr>
          <p:sp>
            <p:nvSpPr>
              <p:cNvPr id="17" name="TextBox 16">
                <a:extLst>
                  <a:ext uri="{FF2B5EF4-FFF2-40B4-BE49-F238E27FC236}">
                    <a16:creationId xmlns:a16="http://schemas.microsoft.com/office/drawing/2014/main" id="{628ED2EC-397C-B800-D809-4884031E2B41}"/>
                  </a:ext>
                </a:extLst>
              </p:cNvPr>
              <p:cNvSpPr txBox="1"/>
              <p:nvPr/>
            </p:nvSpPr>
            <p:spPr>
              <a:xfrm>
                <a:off x="1" y="2206946"/>
                <a:ext cx="5951995" cy="954107"/>
              </a:xfrm>
              <a:prstGeom prst="rect">
                <a:avLst/>
              </a:prstGeom>
              <a:noFill/>
            </p:spPr>
            <p:txBody>
              <a:bodyPr wrap="square" lIns="216000" rIns="216000" rtlCol="0" anchor="ctr">
                <a:spAutoFit/>
              </a:bodyPr>
              <a:lstStyle/>
              <a:p>
                <a:pPr algn="r"/>
                <a:r>
                  <a:rPr lang="en-US" sz="2800" dirty="0">
                    <a:solidFill>
                      <a:srgbClr val="000000">
                        <a:alpha val="0"/>
                      </a:srgbClr>
                    </a:solidFill>
                    <a:latin typeface="Segoe UI" panose="020B0502040204020203" pitchFamily="34" charset="0"/>
                    <a:cs typeface="Segoe UI" panose="020B0502040204020203" pitchFamily="34" charset="0"/>
                  </a:rPr>
                  <a:t>IoT platform </a:t>
                </a:r>
                <a:br>
                  <a:rPr lang="en-US" sz="2800" dirty="0">
                    <a:solidFill>
                      <a:srgbClr val="000000">
                        <a:alpha val="0"/>
                      </a:srgbClr>
                    </a:solidFill>
                    <a:latin typeface="Segoe UI" panose="020B0502040204020203" pitchFamily="34" charset="0"/>
                    <a:cs typeface="Segoe UI" panose="020B0502040204020203" pitchFamily="34" charset="0"/>
                  </a:rPr>
                </a:br>
                <a:r>
                  <a:rPr lang="en-US" sz="2800" dirty="0">
                    <a:solidFill>
                      <a:srgbClr val="000000">
                        <a:alpha val="0"/>
                      </a:srgbClr>
                    </a:solidFill>
                    <a:latin typeface="Segoe UI" panose="020B0502040204020203" pitchFamily="34" charset="0"/>
                    <a:cs typeface="Segoe UI" panose="020B0502040204020203" pitchFamily="34" charset="0"/>
                  </a:rPr>
                  <a:t>  for City of Things</a:t>
                </a:r>
              </a:p>
            </p:txBody>
          </p:sp>
          <p:sp>
            <p:nvSpPr>
              <p:cNvPr id="18" name="TextBox 17">
                <a:extLst>
                  <a:ext uri="{FF2B5EF4-FFF2-40B4-BE49-F238E27FC236}">
                    <a16:creationId xmlns:a16="http://schemas.microsoft.com/office/drawing/2014/main" id="{521EF773-D1A8-E4FB-AFF4-D3C28113900A}"/>
                  </a:ext>
                </a:extLst>
              </p:cNvPr>
              <p:cNvSpPr txBox="1"/>
              <p:nvPr/>
            </p:nvSpPr>
            <p:spPr>
              <a:xfrm>
                <a:off x="6240000" y="2083834"/>
                <a:ext cx="5951995" cy="1200329"/>
              </a:xfrm>
              <a:prstGeom prst="rect">
                <a:avLst/>
              </a:prstGeom>
              <a:noFill/>
            </p:spPr>
            <p:txBody>
              <a:bodyPr wrap="square" lIns="216000" rIns="216000" rtlCol="0" anchor="ctr">
                <a:spAutoFit/>
              </a:bodyPr>
              <a:lstStyle/>
              <a:p>
                <a:r>
                  <a:rPr lang="en-US" sz="2400" dirty="0">
                    <a:solidFill>
                      <a:srgbClr val="000000">
                        <a:alpha val="0"/>
                      </a:srgbClr>
                    </a:solidFill>
                    <a:latin typeface="Consolas" panose="020B0609020204030204" pitchFamily="49" charset="0"/>
                    <a:cs typeface="Segoe UI" panose="020B0502040204020203" pitchFamily="34" charset="0"/>
                  </a:rPr>
                  <a:t>Focus: IoT</a:t>
                </a:r>
              </a:p>
              <a:p>
                <a:r>
                  <a:rPr lang="en-US" sz="2400" dirty="0">
                    <a:solidFill>
                      <a:srgbClr val="000000">
                        <a:alpha val="0"/>
                      </a:srgbClr>
                    </a:solidFill>
                    <a:latin typeface="Consolas" panose="020B0609020204030204" pitchFamily="49" charset="0"/>
                    <a:cs typeface="Segoe UI" panose="020B0502040204020203" pitchFamily="34" charset="0"/>
                  </a:rPr>
                  <a:t>Storage: </a:t>
                </a:r>
                <a:r>
                  <a:rPr lang="en-US" sz="2400" dirty="0" err="1">
                    <a:solidFill>
                      <a:srgbClr val="000000">
                        <a:alpha val="0"/>
                      </a:srgbClr>
                    </a:solidFill>
                    <a:latin typeface="Consolas" panose="020B0609020204030204" pitchFamily="49" charset="0"/>
                    <a:cs typeface="Segoe UI" panose="020B0502040204020203" pitchFamily="34" charset="0"/>
                  </a:rPr>
                  <a:t>InfluxDB</a:t>
                </a:r>
                <a:endParaRPr lang="en-US" sz="2400" dirty="0">
                  <a:solidFill>
                    <a:srgbClr val="000000">
                      <a:alpha val="0"/>
                    </a:srgbClr>
                  </a:solidFill>
                  <a:latin typeface="Consolas" panose="020B0609020204030204" pitchFamily="49" charset="0"/>
                  <a:cs typeface="Segoe UI" panose="020B0502040204020203" pitchFamily="34" charset="0"/>
                </a:endParaRPr>
              </a:p>
              <a:p>
                <a:r>
                  <a:rPr lang="en-US" sz="2400" dirty="0">
                    <a:solidFill>
                      <a:srgbClr val="000000">
                        <a:alpha val="0"/>
                      </a:srgbClr>
                    </a:solidFill>
                    <a:latin typeface="Consolas" panose="020B0609020204030204" pitchFamily="49" charset="0"/>
                    <a:cs typeface="Segoe UI" panose="020B0502040204020203" pitchFamily="34" charset="0"/>
                  </a:rPr>
                  <a:t>Message-bus: Kafka</a:t>
                </a:r>
              </a:p>
            </p:txBody>
          </p:sp>
        </p:grpSp>
        <p:grpSp>
          <p:nvGrpSpPr>
            <p:cNvPr id="19" name="Group 18">
              <a:extLst>
                <a:ext uri="{FF2B5EF4-FFF2-40B4-BE49-F238E27FC236}">
                  <a16:creationId xmlns:a16="http://schemas.microsoft.com/office/drawing/2014/main" id="{711E8CC0-38FF-3380-C6A8-625E168F512D}"/>
                </a:ext>
              </a:extLst>
            </p:cNvPr>
            <p:cNvGrpSpPr/>
            <p:nvPr/>
          </p:nvGrpSpPr>
          <p:grpSpPr>
            <a:xfrm>
              <a:off x="3" y="-4448266"/>
              <a:ext cx="12191994" cy="1200329"/>
              <a:chOff x="1" y="2083834"/>
              <a:chExt cx="12191994" cy="1200329"/>
            </a:xfrm>
          </p:grpSpPr>
          <p:sp>
            <p:nvSpPr>
              <p:cNvPr id="20" name="TextBox 19">
                <a:extLst>
                  <a:ext uri="{FF2B5EF4-FFF2-40B4-BE49-F238E27FC236}">
                    <a16:creationId xmlns:a16="http://schemas.microsoft.com/office/drawing/2014/main" id="{5123B43E-9960-275D-DD06-64B91B6C4C16}"/>
                  </a:ext>
                </a:extLst>
              </p:cNvPr>
              <p:cNvSpPr txBox="1"/>
              <p:nvPr/>
            </p:nvSpPr>
            <p:spPr>
              <a:xfrm>
                <a:off x="1" y="2422389"/>
                <a:ext cx="5951995" cy="523220"/>
              </a:xfrm>
              <a:prstGeom prst="rect">
                <a:avLst/>
              </a:prstGeom>
              <a:noFill/>
            </p:spPr>
            <p:txBody>
              <a:bodyPr wrap="square" lIns="216000" rIns="216000" rtlCol="0" anchor="ctr">
                <a:spAutoFit/>
              </a:bodyPr>
              <a:lstStyle/>
              <a:p>
                <a:pPr algn="r"/>
                <a:r>
                  <a:rPr lang="en-US" sz="2800" dirty="0">
                    <a:solidFill>
                      <a:srgbClr val="000000">
                        <a:alpha val="0"/>
                      </a:srgbClr>
                    </a:solidFill>
                    <a:latin typeface="Segoe UI" panose="020B0502040204020203" pitchFamily="34" charset="0"/>
                    <a:cs typeface="Segoe UI" panose="020B0502040204020203" pitchFamily="34" charset="0"/>
                  </a:rPr>
                  <a:t>Version 2</a:t>
                </a:r>
              </a:p>
            </p:txBody>
          </p:sp>
          <p:sp>
            <p:nvSpPr>
              <p:cNvPr id="25" name="TextBox 24">
                <a:extLst>
                  <a:ext uri="{FF2B5EF4-FFF2-40B4-BE49-F238E27FC236}">
                    <a16:creationId xmlns:a16="http://schemas.microsoft.com/office/drawing/2014/main" id="{E8BEA0D3-5BD4-D76B-68AF-9DC092F6E004}"/>
                  </a:ext>
                </a:extLst>
              </p:cNvPr>
              <p:cNvSpPr txBox="1"/>
              <p:nvPr/>
            </p:nvSpPr>
            <p:spPr>
              <a:xfrm>
                <a:off x="6240000" y="2083834"/>
                <a:ext cx="5951995" cy="1200329"/>
              </a:xfrm>
              <a:prstGeom prst="rect">
                <a:avLst/>
              </a:prstGeom>
              <a:noFill/>
            </p:spPr>
            <p:txBody>
              <a:bodyPr wrap="square" lIns="216000" rIns="216000" rtlCol="0" anchor="ctr">
                <a:spAutoFit/>
              </a:bodyPr>
              <a:lstStyle/>
              <a:p>
                <a:r>
                  <a:rPr lang="en-US" sz="2400" dirty="0">
                    <a:solidFill>
                      <a:srgbClr val="000000">
                        <a:alpha val="0"/>
                      </a:srgbClr>
                    </a:solidFill>
                    <a:latin typeface="Consolas" panose="020B0609020204030204" pitchFamily="49" charset="0"/>
                    <a:cs typeface="Segoe UI" panose="020B0502040204020203" pitchFamily="34" charset="0"/>
                  </a:rPr>
                  <a:t>Focus: stability / ease of use</a:t>
                </a:r>
              </a:p>
              <a:p>
                <a:r>
                  <a:rPr lang="en-US" sz="2400" dirty="0">
                    <a:solidFill>
                      <a:srgbClr val="000000">
                        <a:alpha val="0"/>
                      </a:srgbClr>
                    </a:solidFill>
                    <a:latin typeface="Consolas" panose="020B0609020204030204" pitchFamily="49" charset="0"/>
                    <a:cs typeface="Segoe UI" panose="020B0502040204020203" pitchFamily="34" charset="0"/>
                  </a:rPr>
                  <a:t>Storage: Sharded </a:t>
                </a:r>
                <a:r>
                  <a:rPr lang="en-US" sz="2400" dirty="0" err="1">
                    <a:solidFill>
                      <a:srgbClr val="000000">
                        <a:alpha val="0"/>
                      </a:srgbClr>
                    </a:solidFill>
                    <a:latin typeface="Consolas" panose="020B0609020204030204" pitchFamily="49" charset="0"/>
                    <a:cs typeface="Segoe UI" panose="020B0502040204020203" pitchFamily="34" charset="0"/>
                  </a:rPr>
                  <a:t>InfluxDB</a:t>
                </a:r>
                <a:endParaRPr lang="en-US" sz="2400" dirty="0">
                  <a:solidFill>
                    <a:srgbClr val="000000">
                      <a:alpha val="0"/>
                    </a:srgbClr>
                  </a:solidFill>
                  <a:latin typeface="Consolas" panose="020B0609020204030204" pitchFamily="49" charset="0"/>
                  <a:cs typeface="Segoe UI" panose="020B0502040204020203" pitchFamily="34" charset="0"/>
                </a:endParaRPr>
              </a:p>
              <a:p>
                <a:r>
                  <a:rPr lang="en-US" sz="2400" dirty="0">
                    <a:solidFill>
                      <a:srgbClr val="000000">
                        <a:alpha val="0"/>
                      </a:srgbClr>
                    </a:solidFill>
                    <a:latin typeface="Consolas" panose="020B0609020204030204" pitchFamily="49" charset="0"/>
                    <a:cs typeface="Segoe UI" panose="020B0502040204020203" pitchFamily="34" charset="0"/>
                  </a:rPr>
                  <a:t>Message-bus: Kafka</a:t>
                </a:r>
              </a:p>
            </p:txBody>
          </p:sp>
        </p:grpSp>
        <p:grpSp>
          <p:nvGrpSpPr>
            <p:cNvPr id="26" name="Group 25">
              <a:extLst>
                <a:ext uri="{FF2B5EF4-FFF2-40B4-BE49-F238E27FC236}">
                  <a16:creationId xmlns:a16="http://schemas.microsoft.com/office/drawing/2014/main" id="{34533798-5DF5-7057-BD8D-46501648F1AF}"/>
                </a:ext>
              </a:extLst>
            </p:cNvPr>
            <p:cNvGrpSpPr/>
            <p:nvPr/>
          </p:nvGrpSpPr>
          <p:grpSpPr>
            <a:xfrm>
              <a:off x="3" y="-2171351"/>
              <a:ext cx="12191994" cy="1569660"/>
              <a:chOff x="1" y="1899169"/>
              <a:chExt cx="12191994" cy="1569660"/>
            </a:xfrm>
          </p:grpSpPr>
          <p:sp>
            <p:nvSpPr>
              <p:cNvPr id="27" name="TextBox 26">
                <a:extLst>
                  <a:ext uri="{FF2B5EF4-FFF2-40B4-BE49-F238E27FC236}">
                    <a16:creationId xmlns:a16="http://schemas.microsoft.com/office/drawing/2014/main" id="{02DB1AF0-00FB-E224-6076-5993C8714647}"/>
                  </a:ext>
                </a:extLst>
              </p:cNvPr>
              <p:cNvSpPr txBox="1"/>
              <p:nvPr/>
            </p:nvSpPr>
            <p:spPr>
              <a:xfrm>
                <a:off x="1" y="2422389"/>
                <a:ext cx="5951995" cy="523220"/>
              </a:xfrm>
              <a:prstGeom prst="rect">
                <a:avLst/>
              </a:prstGeom>
              <a:noFill/>
            </p:spPr>
            <p:txBody>
              <a:bodyPr wrap="square" lIns="216000" rIns="216000" rtlCol="0" anchor="ctr">
                <a:spAutoFit/>
              </a:bodyPr>
              <a:lstStyle/>
              <a:p>
                <a:pPr algn="r"/>
                <a:r>
                  <a:rPr lang="en-US" sz="2800" dirty="0">
                    <a:solidFill>
                      <a:srgbClr val="000000">
                        <a:alpha val="0"/>
                      </a:srgbClr>
                    </a:solidFill>
                    <a:latin typeface="Segoe UI" panose="020B0502040204020203" pitchFamily="34" charset="0"/>
                    <a:cs typeface="Segoe UI" panose="020B0502040204020203" pitchFamily="34" charset="0"/>
                  </a:rPr>
                  <a:t>Version 3</a:t>
                </a:r>
              </a:p>
            </p:txBody>
          </p:sp>
          <p:sp>
            <p:nvSpPr>
              <p:cNvPr id="28" name="TextBox 27">
                <a:extLst>
                  <a:ext uri="{FF2B5EF4-FFF2-40B4-BE49-F238E27FC236}">
                    <a16:creationId xmlns:a16="http://schemas.microsoft.com/office/drawing/2014/main" id="{85D583B3-7F6E-8ABB-4C98-94345ED44A15}"/>
                  </a:ext>
                </a:extLst>
              </p:cNvPr>
              <p:cNvSpPr txBox="1"/>
              <p:nvPr/>
            </p:nvSpPr>
            <p:spPr>
              <a:xfrm>
                <a:off x="6240000" y="1899169"/>
                <a:ext cx="5951995" cy="1569660"/>
              </a:xfrm>
              <a:prstGeom prst="rect">
                <a:avLst/>
              </a:prstGeom>
              <a:noFill/>
            </p:spPr>
            <p:txBody>
              <a:bodyPr wrap="square" lIns="216000" rIns="216000" rtlCol="0" anchor="ctr">
                <a:spAutoFit/>
              </a:bodyPr>
              <a:lstStyle/>
              <a:p>
                <a:r>
                  <a:rPr lang="en-US" sz="2400" dirty="0">
                    <a:solidFill>
                      <a:srgbClr val="000000">
                        <a:alpha val="0"/>
                      </a:srgbClr>
                    </a:solidFill>
                    <a:latin typeface="Consolas" panose="020B0609020204030204" pitchFamily="49" charset="0"/>
                    <a:cs typeface="Segoe UI" panose="020B0502040204020203" pitchFamily="34" charset="0"/>
                  </a:rPr>
                  <a:t>Focus: self-service management</a:t>
                </a:r>
              </a:p>
              <a:p>
                <a:r>
                  <a:rPr lang="en-US" sz="2400" dirty="0">
                    <a:solidFill>
                      <a:srgbClr val="000000">
                        <a:alpha val="0"/>
                      </a:srgbClr>
                    </a:solidFill>
                    <a:latin typeface="Consolas" panose="020B0609020204030204" pitchFamily="49" charset="0"/>
                    <a:cs typeface="Segoe UI" panose="020B0502040204020203" pitchFamily="34" charset="0"/>
                  </a:rPr>
                  <a:t>       &amp; scalability</a:t>
                </a:r>
              </a:p>
              <a:p>
                <a:r>
                  <a:rPr lang="en-US" sz="2400" dirty="0">
                    <a:solidFill>
                      <a:srgbClr val="000000">
                        <a:alpha val="0"/>
                      </a:srgbClr>
                    </a:solidFill>
                    <a:latin typeface="Consolas" panose="020B0609020204030204" pitchFamily="49" charset="0"/>
                    <a:cs typeface="Segoe UI" panose="020B0502040204020203" pitchFamily="34" charset="0"/>
                  </a:rPr>
                  <a:t>Storage: </a:t>
                </a:r>
                <a:r>
                  <a:rPr lang="en-US" sz="2400" dirty="0" err="1">
                    <a:solidFill>
                      <a:srgbClr val="000000">
                        <a:alpha val="0"/>
                      </a:srgbClr>
                    </a:solidFill>
                    <a:latin typeface="Consolas" panose="020B0609020204030204" pitchFamily="49" charset="0"/>
                    <a:cs typeface="Segoe UI" panose="020B0502040204020203" pitchFamily="34" charset="0"/>
                  </a:rPr>
                  <a:t>Clickhouse</a:t>
                </a:r>
                <a:endParaRPr lang="en-US" sz="2400" dirty="0">
                  <a:solidFill>
                    <a:srgbClr val="000000">
                      <a:alpha val="0"/>
                    </a:srgbClr>
                  </a:solidFill>
                  <a:latin typeface="Consolas" panose="020B0609020204030204" pitchFamily="49" charset="0"/>
                  <a:cs typeface="Segoe UI" panose="020B0502040204020203" pitchFamily="34" charset="0"/>
                </a:endParaRPr>
              </a:p>
              <a:p>
                <a:r>
                  <a:rPr lang="en-US" sz="2400" dirty="0">
                    <a:solidFill>
                      <a:srgbClr val="000000">
                        <a:alpha val="0"/>
                      </a:srgbClr>
                    </a:solidFill>
                    <a:latin typeface="Consolas" panose="020B0609020204030204" pitchFamily="49" charset="0"/>
                    <a:cs typeface="Segoe UI" panose="020B0502040204020203" pitchFamily="34" charset="0"/>
                  </a:rPr>
                  <a:t>Message-bus: Pulsar</a:t>
                </a:r>
              </a:p>
            </p:txBody>
          </p:sp>
        </p:grpSp>
        <p:grpSp>
          <p:nvGrpSpPr>
            <p:cNvPr id="36" name="Group 35">
              <a:extLst>
                <a:ext uri="{FF2B5EF4-FFF2-40B4-BE49-F238E27FC236}">
                  <a16:creationId xmlns:a16="http://schemas.microsoft.com/office/drawing/2014/main" id="{FBC886DE-32DD-0F39-8AE1-B136055DE022}"/>
                </a:ext>
              </a:extLst>
            </p:cNvPr>
            <p:cNvGrpSpPr/>
            <p:nvPr/>
          </p:nvGrpSpPr>
          <p:grpSpPr>
            <a:xfrm>
              <a:off x="5949850" y="-6337300"/>
              <a:ext cx="292300" cy="13206453"/>
              <a:chOff x="5949850" y="-6337300"/>
              <a:chExt cx="292300" cy="13206453"/>
            </a:xfrm>
          </p:grpSpPr>
          <p:grpSp>
            <p:nvGrpSpPr>
              <p:cNvPr id="29" name="Group 28">
                <a:extLst>
                  <a:ext uri="{FF2B5EF4-FFF2-40B4-BE49-F238E27FC236}">
                    <a16:creationId xmlns:a16="http://schemas.microsoft.com/office/drawing/2014/main" id="{C893DFF7-3C3C-E82F-961B-CE20997B6CBB}"/>
                  </a:ext>
                </a:extLst>
              </p:cNvPr>
              <p:cNvGrpSpPr/>
              <p:nvPr/>
            </p:nvGrpSpPr>
            <p:grpSpPr>
              <a:xfrm>
                <a:off x="5949850" y="-6337300"/>
                <a:ext cx="292300" cy="13206453"/>
                <a:chOff x="5949850" y="-3911600"/>
                <a:chExt cx="292300" cy="13206453"/>
              </a:xfrm>
            </p:grpSpPr>
            <p:sp>
              <p:nvSpPr>
                <p:cNvPr id="30" name="Rectangle 29">
                  <a:extLst>
                    <a:ext uri="{FF2B5EF4-FFF2-40B4-BE49-F238E27FC236}">
                      <a16:creationId xmlns:a16="http://schemas.microsoft.com/office/drawing/2014/main" id="{6538C206-8C6D-BF2F-7C9E-B3E4B06C083F}"/>
                    </a:ext>
                  </a:extLst>
                </p:cNvPr>
                <p:cNvSpPr/>
                <p:nvPr/>
              </p:nvSpPr>
              <p:spPr>
                <a:xfrm>
                  <a:off x="6039854" y="-3773147"/>
                  <a:ext cx="108000" cy="13068000"/>
                </a:xfrm>
                <a:prstGeom prst="rect">
                  <a:avLst/>
                </a:prstGeom>
                <a:solidFill>
                  <a:schemeClr val="accent4">
                    <a:lumMod val="75000"/>
                  </a:schemeClr>
                </a:solidFill>
                <a:ln w="127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C328B84E-F6AC-4FC9-7F7F-BEDEB154092D}"/>
                    </a:ext>
                  </a:extLst>
                </p:cNvPr>
                <p:cNvSpPr/>
                <p:nvPr/>
              </p:nvSpPr>
              <p:spPr>
                <a:xfrm flipV="1">
                  <a:off x="5949854" y="-3911600"/>
                  <a:ext cx="288000" cy="288000"/>
                </a:xfrm>
                <a:prstGeom prst="ellipse">
                  <a:avLst/>
                </a:prstGeom>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2EDCB40-3348-D244-FDAE-012FA5167DBA}"/>
                    </a:ext>
                  </a:extLst>
                </p:cNvPr>
                <p:cNvSpPr/>
                <p:nvPr/>
              </p:nvSpPr>
              <p:spPr>
                <a:xfrm flipV="1">
                  <a:off x="5954150" y="-1566402"/>
                  <a:ext cx="288000" cy="288000"/>
                </a:xfrm>
                <a:prstGeom prst="ellipse">
                  <a:avLst/>
                </a:prstGeom>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2F5F71A1-884F-33FB-0940-581EF045C6A8}"/>
                    </a:ext>
                  </a:extLst>
                </p:cNvPr>
                <p:cNvSpPr/>
                <p:nvPr/>
              </p:nvSpPr>
              <p:spPr>
                <a:xfrm flipV="1">
                  <a:off x="5949850" y="895179"/>
                  <a:ext cx="288000" cy="288000"/>
                </a:xfrm>
                <a:prstGeom prst="ellipse">
                  <a:avLst/>
                </a:prstGeom>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88182BA-5FB5-DDA1-0182-F80034DA5D29}"/>
                    </a:ext>
                  </a:extLst>
                </p:cNvPr>
                <p:cNvSpPr/>
                <p:nvPr/>
              </p:nvSpPr>
              <p:spPr>
                <a:xfrm flipV="1">
                  <a:off x="5949850" y="3333578"/>
                  <a:ext cx="288000" cy="288000"/>
                </a:xfrm>
                <a:prstGeom prst="ellipse">
                  <a:avLst/>
                </a:prstGeom>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sp>
            <p:nvSpPr>
              <p:cNvPr id="35" name="Oval 34">
                <a:extLst>
                  <a:ext uri="{FF2B5EF4-FFF2-40B4-BE49-F238E27FC236}">
                    <a16:creationId xmlns:a16="http://schemas.microsoft.com/office/drawing/2014/main" id="{EDF87510-F16C-8733-BFE8-1FB4D5EDA4E5}"/>
                  </a:ext>
                </a:extLst>
              </p:cNvPr>
              <p:cNvSpPr/>
              <p:nvPr/>
            </p:nvSpPr>
            <p:spPr>
              <a:xfrm flipV="1">
                <a:off x="5949850" y="3333578"/>
                <a:ext cx="288000" cy="288000"/>
              </a:xfrm>
              <a:prstGeom prst="ellipse">
                <a:avLst/>
              </a:prstGeom>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1969363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71717"/>
              </a:buClr>
              <a:buSzPts val="4400"/>
              <a:buFont typeface="Quattrocento Sans"/>
              <a:buNone/>
            </a:pPr>
            <a:r>
              <a:rPr lang="en-US"/>
              <a:t>Future plans</a:t>
            </a:r>
            <a:endParaRPr/>
          </a:p>
        </p:txBody>
      </p:sp>
      <p:sp>
        <p:nvSpPr>
          <p:cNvPr id="351" name="Google Shape;351;p13"/>
          <p:cNvSpPr txBox="1">
            <a:spLocks noGrp="1"/>
          </p:cNvSpPr>
          <p:nvPr>
            <p:ph type="body" idx="1"/>
          </p:nvPr>
        </p:nvSpPr>
        <p:spPr>
          <a:xfrm>
            <a:off x="1779814" y="1825625"/>
            <a:ext cx="9573986" cy="4351338"/>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171717"/>
              </a:buClr>
              <a:buSzPts val="2800"/>
              <a:buNone/>
            </a:pPr>
            <a:r>
              <a:rPr lang="en-US" dirty="0"/>
              <a:t>Small scale deployment / federation</a:t>
            </a:r>
            <a:endParaRPr dirty="0"/>
          </a:p>
          <a:p>
            <a:pPr marL="0" lvl="0" indent="0" algn="l" rtl="0">
              <a:lnSpc>
                <a:spcPct val="300000"/>
              </a:lnSpc>
              <a:spcBef>
                <a:spcPts val="1000"/>
              </a:spcBef>
              <a:spcAft>
                <a:spcPts val="0"/>
              </a:spcAft>
              <a:buClr>
                <a:srgbClr val="171717"/>
              </a:buClr>
              <a:buSzPts val="2800"/>
              <a:buNone/>
            </a:pPr>
            <a:r>
              <a:rPr lang="en-US" dirty="0"/>
              <a:t>More data extraction options</a:t>
            </a:r>
            <a:endParaRPr dirty="0"/>
          </a:p>
          <a:p>
            <a:pPr marL="0" lvl="0" indent="0" algn="l" rtl="0">
              <a:lnSpc>
                <a:spcPct val="300000"/>
              </a:lnSpc>
              <a:spcBef>
                <a:spcPts val="1000"/>
              </a:spcBef>
              <a:spcAft>
                <a:spcPts val="0"/>
              </a:spcAft>
              <a:buClr>
                <a:srgbClr val="171717"/>
              </a:buClr>
              <a:buSzPts val="2800"/>
              <a:buNone/>
            </a:pPr>
            <a:r>
              <a:rPr lang="en-US" dirty="0"/>
              <a:t>Simplified deployment: lowering the barrier to entry</a:t>
            </a:r>
            <a:endParaRPr dirty="0"/>
          </a:p>
        </p:txBody>
      </p:sp>
      <p:pic>
        <p:nvPicPr>
          <p:cNvPr id="7170" name="Picture 2" descr="Deployment - Free seo and web icons">
            <a:extLst>
              <a:ext uri="{FF2B5EF4-FFF2-40B4-BE49-F238E27FC236}">
                <a16:creationId xmlns:a16="http://schemas.microsoft.com/office/drawing/2014/main" id="{D2FE660D-E98F-F749-B90B-CE73285BBD8C}"/>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838199" y="4224845"/>
            <a:ext cx="887185" cy="88718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Data visualization - Free computer icons">
            <a:extLst>
              <a:ext uri="{FF2B5EF4-FFF2-40B4-BE49-F238E27FC236}">
                <a16:creationId xmlns:a16="http://schemas.microsoft.com/office/drawing/2014/main" id="{4F7EB29A-163F-E637-09AC-1D24DEC08FE6}"/>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772883" y="2850071"/>
            <a:ext cx="853735" cy="85373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Edge computing - Free computer icons">
            <a:extLst>
              <a:ext uri="{FF2B5EF4-FFF2-40B4-BE49-F238E27FC236}">
                <a16:creationId xmlns:a16="http://schemas.microsoft.com/office/drawing/2014/main" id="{14BFF0EC-1E45-19F1-77D1-FDD1E7469109}"/>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843643" y="1698968"/>
            <a:ext cx="793862" cy="7938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71717"/>
              </a:buClr>
              <a:buSzPts val="4400"/>
              <a:buFont typeface="Quattrocento Sans"/>
              <a:buNone/>
            </a:pPr>
            <a:r>
              <a:rPr lang="en-US" dirty="0"/>
              <a:t>Obelisk Core vs Services</a:t>
            </a:r>
            <a:endParaRPr dirty="0"/>
          </a:p>
        </p:txBody>
      </p:sp>
      <p:sp>
        <p:nvSpPr>
          <p:cNvPr id="365" name="Google Shape;365;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rgbClr val="171717"/>
              </a:buClr>
              <a:buSzPts val="2800"/>
              <a:buChar char="•"/>
            </a:pPr>
            <a:r>
              <a:rPr lang="en-US" dirty="0"/>
              <a:t>Obelisk Core</a:t>
            </a:r>
            <a:endParaRPr dirty="0"/>
          </a:p>
          <a:p>
            <a:pPr marL="685800" lvl="1" indent="-228600" algn="l" rtl="0">
              <a:lnSpc>
                <a:spcPct val="90000"/>
              </a:lnSpc>
              <a:spcBef>
                <a:spcPts val="500"/>
              </a:spcBef>
              <a:spcAft>
                <a:spcPts val="0"/>
              </a:spcAft>
              <a:buClr>
                <a:srgbClr val="171717"/>
              </a:buClr>
              <a:buSzPts val="2400"/>
              <a:buChar char="•"/>
            </a:pPr>
            <a:r>
              <a:rPr lang="en-US" dirty="0"/>
              <a:t>Faster development cycle</a:t>
            </a:r>
            <a:endParaRPr dirty="0"/>
          </a:p>
          <a:p>
            <a:pPr marL="685800" lvl="1" indent="-228600" algn="l" rtl="0">
              <a:lnSpc>
                <a:spcPct val="90000"/>
              </a:lnSpc>
              <a:spcBef>
                <a:spcPts val="500"/>
              </a:spcBef>
              <a:spcAft>
                <a:spcPts val="0"/>
              </a:spcAft>
              <a:buClr>
                <a:srgbClr val="171717"/>
              </a:buClr>
              <a:buSzPts val="2400"/>
              <a:buChar char="•"/>
            </a:pPr>
            <a:r>
              <a:rPr lang="en-US" dirty="0"/>
              <a:t>Less dependencies when moving forward</a:t>
            </a:r>
            <a:endParaRPr dirty="0"/>
          </a:p>
          <a:p>
            <a:pPr marL="685800" lvl="1" indent="-228600" algn="l" rtl="0">
              <a:lnSpc>
                <a:spcPct val="90000"/>
              </a:lnSpc>
              <a:spcBef>
                <a:spcPts val="500"/>
              </a:spcBef>
              <a:spcAft>
                <a:spcPts val="0"/>
              </a:spcAft>
              <a:buClr>
                <a:srgbClr val="171717"/>
              </a:buClr>
              <a:buSzPts val="2400"/>
              <a:buChar char="•"/>
            </a:pPr>
            <a:r>
              <a:rPr lang="en-US" dirty="0"/>
              <a:t>Maintainability</a:t>
            </a:r>
            <a:endParaRPr dirty="0"/>
          </a:p>
          <a:p>
            <a:pPr marL="685800" lvl="1" indent="-228600" algn="l" rtl="0">
              <a:lnSpc>
                <a:spcPct val="90000"/>
              </a:lnSpc>
              <a:spcBef>
                <a:spcPts val="500"/>
              </a:spcBef>
              <a:spcAft>
                <a:spcPts val="0"/>
              </a:spcAft>
              <a:buClr>
                <a:srgbClr val="171717"/>
              </a:buClr>
              <a:buSzPts val="2400"/>
              <a:buChar char="•"/>
            </a:pPr>
            <a:r>
              <a:rPr lang="en-US" dirty="0"/>
              <a:t>Prevents feature creep</a:t>
            </a:r>
            <a:endParaRPr dirty="0"/>
          </a:p>
          <a:p>
            <a:pPr marL="685800" lvl="1" indent="-228600" algn="l" rtl="0">
              <a:lnSpc>
                <a:spcPct val="90000"/>
              </a:lnSpc>
              <a:spcBef>
                <a:spcPts val="500"/>
              </a:spcBef>
              <a:spcAft>
                <a:spcPts val="0"/>
              </a:spcAft>
              <a:buClr>
                <a:srgbClr val="171717"/>
              </a:buClr>
              <a:buSzPts val="2400"/>
              <a:buChar char="•"/>
            </a:pPr>
            <a:r>
              <a:rPr lang="en-US" dirty="0"/>
              <a:t>Open source license (Apache 2.0)</a:t>
            </a:r>
            <a:endParaRPr dirty="0"/>
          </a:p>
          <a:p>
            <a:pPr marL="228600" lvl="0" indent="-228600" algn="l" rtl="0">
              <a:lnSpc>
                <a:spcPct val="150000"/>
              </a:lnSpc>
              <a:spcBef>
                <a:spcPts val="1000"/>
              </a:spcBef>
              <a:spcAft>
                <a:spcPts val="0"/>
              </a:spcAft>
              <a:buClr>
                <a:srgbClr val="171717"/>
              </a:buClr>
              <a:buSzPts val="2800"/>
              <a:buChar char="•"/>
            </a:pPr>
            <a:r>
              <a:rPr lang="en-US" dirty="0"/>
              <a:t>Obelisk Services</a:t>
            </a:r>
            <a:endParaRPr dirty="0"/>
          </a:p>
          <a:p>
            <a:pPr marL="685800" lvl="1" indent="-228600" algn="l" rtl="0">
              <a:lnSpc>
                <a:spcPct val="90000"/>
              </a:lnSpc>
              <a:spcBef>
                <a:spcPts val="500"/>
              </a:spcBef>
              <a:spcAft>
                <a:spcPts val="0"/>
              </a:spcAft>
              <a:buClr>
                <a:srgbClr val="171717"/>
              </a:buClr>
              <a:buSzPts val="2400"/>
              <a:buChar char="•"/>
            </a:pPr>
            <a:r>
              <a:rPr lang="en-US" dirty="0"/>
              <a:t>1</a:t>
            </a:r>
            <a:r>
              <a:rPr lang="en-US" baseline="30000" dirty="0"/>
              <a:t>st</a:t>
            </a:r>
            <a:r>
              <a:rPr lang="en-US" dirty="0"/>
              <a:t> party extensions</a:t>
            </a:r>
            <a:endParaRPr dirty="0"/>
          </a:p>
          <a:p>
            <a:pPr marL="685800" lvl="1" indent="-228600" algn="l" rtl="0">
              <a:lnSpc>
                <a:spcPct val="90000"/>
              </a:lnSpc>
              <a:spcBef>
                <a:spcPts val="500"/>
              </a:spcBef>
              <a:spcAft>
                <a:spcPts val="0"/>
              </a:spcAft>
              <a:buClr>
                <a:srgbClr val="171717"/>
              </a:buClr>
              <a:buSzPts val="2400"/>
              <a:buChar char="•"/>
            </a:pPr>
            <a:r>
              <a:rPr lang="en-US" dirty="0"/>
              <a:t>3</a:t>
            </a:r>
            <a:r>
              <a:rPr lang="en-US" baseline="30000" dirty="0"/>
              <a:t>rd</a:t>
            </a:r>
            <a:r>
              <a:rPr lang="en-US" dirty="0"/>
              <a:t> party extensions</a:t>
            </a:r>
            <a:endParaRPr dirty="0"/>
          </a:p>
          <a:p>
            <a:pPr marL="685800" lvl="1" indent="-228600" algn="l" rtl="0">
              <a:lnSpc>
                <a:spcPct val="90000"/>
              </a:lnSpc>
              <a:spcBef>
                <a:spcPts val="500"/>
              </a:spcBef>
              <a:spcAft>
                <a:spcPts val="0"/>
              </a:spcAft>
              <a:buClr>
                <a:srgbClr val="171717"/>
              </a:buClr>
              <a:buSzPts val="2400"/>
              <a:buChar char="•"/>
            </a:pPr>
            <a:r>
              <a:rPr lang="en-US" dirty="0"/>
              <a:t>Separate licensing possible</a:t>
            </a:r>
            <a:endParaRPr dirty="0"/>
          </a:p>
        </p:txBody>
      </p:sp>
      <p:graphicFrame>
        <p:nvGraphicFramePr>
          <p:cNvPr id="2" name="Diagram 1">
            <a:extLst>
              <a:ext uri="{FF2B5EF4-FFF2-40B4-BE49-F238E27FC236}">
                <a16:creationId xmlns:a16="http://schemas.microsoft.com/office/drawing/2014/main" id="{9B94298C-4A78-136E-5AA5-CE24337C8832}"/>
              </a:ext>
            </a:extLst>
          </p:cNvPr>
          <p:cNvGraphicFramePr/>
          <p:nvPr>
            <p:extLst>
              <p:ext uri="{D42A27DB-BD31-4B8C-83A1-F6EECF244321}">
                <p14:modId xmlns:p14="http://schemas.microsoft.com/office/powerpoint/2010/main" val="3952944753"/>
              </p:ext>
            </p:extLst>
          </p:nvPr>
        </p:nvGraphicFramePr>
        <p:xfrm>
          <a:off x="7162800" y="1843088"/>
          <a:ext cx="5359400" cy="41190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grpSp>
        <p:nvGrpSpPr>
          <p:cNvPr id="371" name="Google Shape;371;p16"/>
          <p:cNvGrpSpPr/>
          <p:nvPr/>
        </p:nvGrpSpPr>
        <p:grpSpPr>
          <a:xfrm>
            <a:off x="0" y="6004559"/>
            <a:ext cx="11991477" cy="853441"/>
            <a:chOff x="-7315200" y="5334210"/>
            <a:chExt cx="11991477" cy="853441"/>
          </a:xfrm>
        </p:grpSpPr>
        <p:pic>
          <p:nvPicPr>
            <p:cNvPr id="372" name="Google Shape;372;p16" descr="A black and white logo&#10;&#10;Description automatically generated"/>
            <p:cNvPicPr preferRelativeResize="0"/>
            <p:nvPr/>
          </p:nvPicPr>
          <p:blipFill rotWithShape="1">
            <a:blip r:embed="rId3">
              <a:alphaModFix amt="50000"/>
            </a:blip>
            <a:srcRect/>
            <a:stretch/>
          </p:blipFill>
          <p:spPr>
            <a:xfrm>
              <a:off x="3553327" y="5539957"/>
              <a:ext cx="1122950" cy="506116"/>
            </a:xfrm>
            <a:prstGeom prst="rect">
              <a:avLst/>
            </a:prstGeom>
            <a:noFill/>
            <a:ln>
              <a:noFill/>
            </a:ln>
          </p:spPr>
        </p:pic>
        <p:pic>
          <p:nvPicPr>
            <p:cNvPr id="373" name="Google Shape;373;p16" descr="A white text on a black background&#10;&#10;Description automatically generated"/>
            <p:cNvPicPr preferRelativeResize="0"/>
            <p:nvPr/>
          </p:nvPicPr>
          <p:blipFill rotWithShape="1">
            <a:blip r:embed="rId4">
              <a:alphaModFix amt="50000"/>
            </a:blip>
            <a:srcRect/>
            <a:stretch/>
          </p:blipFill>
          <p:spPr>
            <a:xfrm>
              <a:off x="2192951" y="5492598"/>
              <a:ext cx="830986" cy="508118"/>
            </a:xfrm>
            <a:prstGeom prst="rect">
              <a:avLst/>
            </a:prstGeom>
            <a:noFill/>
            <a:ln>
              <a:noFill/>
            </a:ln>
          </p:spPr>
        </p:pic>
        <p:pic>
          <p:nvPicPr>
            <p:cNvPr id="374" name="Google Shape;374;p16" descr="A white text on a black background&#10;&#10;Description automatically generated"/>
            <p:cNvPicPr preferRelativeResize="0"/>
            <p:nvPr/>
          </p:nvPicPr>
          <p:blipFill rotWithShape="1">
            <a:blip r:embed="rId5">
              <a:alphaModFix amt="50000"/>
            </a:blip>
            <a:srcRect/>
            <a:stretch/>
          </p:blipFill>
          <p:spPr>
            <a:xfrm>
              <a:off x="-7315200" y="5334210"/>
              <a:ext cx="1066801" cy="853441"/>
            </a:xfrm>
            <a:prstGeom prst="rect">
              <a:avLst/>
            </a:prstGeom>
            <a:noFill/>
            <a:ln>
              <a:noFill/>
            </a:ln>
          </p:spPr>
        </p:pic>
        <p:cxnSp>
          <p:nvCxnSpPr>
            <p:cNvPr id="375" name="Google Shape;375;p16"/>
            <p:cNvCxnSpPr/>
            <p:nvPr/>
          </p:nvCxnSpPr>
          <p:spPr>
            <a:xfrm>
              <a:off x="3288633" y="5540724"/>
              <a:ext cx="0" cy="452816"/>
            </a:xfrm>
            <a:prstGeom prst="straightConnector1">
              <a:avLst/>
            </a:prstGeom>
            <a:noFill/>
            <a:ln w="9525" cap="flat" cmpd="sng">
              <a:solidFill>
                <a:schemeClr val="lt1">
                  <a:alpha val="34509"/>
                </a:schemeClr>
              </a:solidFill>
              <a:prstDash val="solid"/>
              <a:miter lim="800000"/>
              <a:headEnd type="none" w="sm" len="sm"/>
              <a:tailEnd type="none" w="sm" len="sm"/>
            </a:ln>
          </p:spPr>
        </p:cxnSp>
      </p:grpSp>
      <p:sp>
        <p:nvSpPr>
          <p:cNvPr id="2" name="Title 1">
            <a:extLst>
              <a:ext uri="{FF2B5EF4-FFF2-40B4-BE49-F238E27FC236}">
                <a16:creationId xmlns:a16="http://schemas.microsoft.com/office/drawing/2014/main" id="{234667F6-EC96-DFB9-5FA5-4BA2521BF74D}"/>
              </a:ext>
            </a:extLst>
          </p:cNvPr>
          <p:cNvSpPr>
            <a:spLocks noGrp="1"/>
          </p:cNvSpPr>
          <p:nvPr>
            <p:ph type="ctrTitle"/>
          </p:nvPr>
        </p:nvSpPr>
        <p:spPr>
          <a:xfrm>
            <a:off x="4572157" y="2127302"/>
            <a:ext cx="6356678" cy="786653"/>
          </a:xfrm>
        </p:spPr>
        <p:txBody>
          <a:bodyPr>
            <a:normAutofit fontScale="90000"/>
          </a:bodyPr>
          <a:lstStyle/>
          <a:p>
            <a:pPr algn="l"/>
            <a:r>
              <a:rPr lang="en-US" dirty="0"/>
              <a:t>Questions?</a:t>
            </a:r>
          </a:p>
        </p:txBody>
      </p:sp>
      <p:sp>
        <p:nvSpPr>
          <p:cNvPr id="6" name="Subtitle 5">
            <a:extLst>
              <a:ext uri="{FF2B5EF4-FFF2-40B4-BE49-F238E27FC236}">
                <a16:creationId xmlns:a16="http://schemas.microsoft.com/office/drawing/2014/main" id="{A119B51F-98D8-9C88-E7CA-CC6B9F78862E}"/>
              </a:ext>
            </a:extLst>
          </p:cNvPr>
          <p:cNvSpPr>
            <a:spLocks noGrp="1"/>
          </p:cNvSpPr>
          <p:nvPr>
            <p:ph type="subTitle" idx="1"/>
          </p:nvPr>
        </p:nvSpPr>
        <p:spPr>
          <a:xfrm>
            <a:off x="5108444" y="2952000"/>
            <a:ext cx="5881935" cy="1324536"/>
          </a:xfrm>
        </p:spPr>
        <p:txBody>
          <a:bodyPr>
            <a:normAutofit/>
          </a:bodyPr>
          <a:lstStyle/>
          <a:p>
            <a:pPr algn="l">
              <a:lnSpc>
                <a:spcPct val="100000"/>
              </a:lnSpc>
            </a:pPr>
            <a:r>
              <a:rPr lang="nl-BE" sz="2000" dirty="0">
                <a:solidFill>
                  <a:schemeClr val="bg1"/>
                </a:solidFill>
                <a:hlinkClick r:id="rId6">
                  <a:extLst>
                    <a:ext uri="{A12FA001-AC4F-418D-AE19-62706E023703}">
                      <ahyp:hlinkClr xmlns:ahyp="http://schemas.microsoft.com/office/drawing/2018/hyperlinkcolor" val="tx"/>
                    </a:ext>
                  </a:extLst>
                </a:hlinkClick>
              </a:rPr>
              <a:t>https://github.com/idlab-discover/obelisk</a:t>
            </a:r>
            <a:endParaRPr lang="nl-BE" sz="2000" dirty="0">
              <a:solidFill>
                <a:schemeClr val="bg1"/>
              </a:solidFill>
            </a:endParaRPr>
          </a:p>
          <a:p>
            <a:pPr algn="l">
              <a:lnSpc>
                <a:spcPct val="150000"/>
              </a:lnSpc>
            </a:pPr>
            <a:r>
              <a:rPr lang="nl-BE" sz="2000" dirty="0">
                <a:solidFill>
                  <a:schemeClr val="bg1"/>
                </a:solidFill>
                <a:hlinkClick r:id="rId7">
                  <a:extLst>
                    <a:ext uri="{A12FA001-AC4F-418D-AE19-62706E023703}">
                      <ahyp:hlinkClr xmlns:ahyp="http://schemas.microsoft.com/office/drawing/2018/hyperlinkcolor" val="tx"/>
                    </a:ext>
                  </a:extLst>
                </a:hlinkClick>
              </a:rPr>
              <a:t>https://idlab-discover.github.io/obelisk-next</a:t>
            </a:r>
            <a:endParaRPr lang="nl-BE" sz="2000" dirty="0">
              <a:solidFill>
                <a:schemeClr val="bg1"/>
              </a:solidFill>
            </a:endParaRPr>
          </a:p>
          <a:p>
            <a:pPr algn="l">
              <a:lnSpc>
                <a:spcPct val="100000"/>
              </a:lnSpc>
            </a:pPr>
            <a:endParaRPr lang="nl-BE" sz="2000" dirty="0">
              <a:solidFill>
                <a:schemeClr val="bg1"/>
              </a:solidFill>
            </a:endParaRPr>
          </a:p>
        </p:txBody>
      </p:sp>
      <p:pic>
        <p:nvPicPr>
          <p:cNvPr id="9" name="Google Shape;194;p1">
            <a:extLst>
              <a:ext uri="{FF2B5EF4-FFF2-40B4-BE49-F238E27FC236}">
                <a16:creationId xmlns:a16="http://schemas.microsoft.com/office/drawing/2014/main" id="{7F6BD0B5-5C93-5814-7ECB-5DB68FA08284}"/>
              </a:ext>
            </a:extLst>
          </p:cNvPr>
          <p:cNvPicPr preferRelativeResize="0">
            <a:picLocks noGrp="1"/>
          </p:cNvPicPr>
          <p:nvPr>
            <p:ph type="pic" idx="2"/>
          </p:nvPr>
        </p:nvPicPr>
        <p:blipFill rotWithShape="1">
          <a:blip r:embed="rId8" cstate="hqprint">
            <a:alphaModFix amt="80000"/>
            <a:extLst>
              <a:ext uri="{28A0092B-C50C-407E-A947-70E740481C1C}">
                <a14:useLocalDpi xmlns:a14="http://schemas.microsoft.com/office/drawing/2010/main"/>
              </a:ext>
            </a:extLst>
          </a:blip>
          <a:srcRect/>
          <a:stretch/>
        </p:blipFill>
        <p:spPr>
          <a:xfrm>
            <a:off x="2043168" y="2189564"/>
            <a:ext cx="2352675" cy="2352675"/>
          </a:xfrm>
          <a:prstGeom prst="rect">
            <a:avLst/>
          </a:prstGeom>
          <a:noFill/>
          <a:ln>
            <a:noFill/>
          </a:ln>
        </p:spPr>
      </p:pic>
      <p:sp>
        <p:nvSpPr>
          <p:cNvPr id="11" name="TextBox 10">
            <a:extLst>
              <a:ext uri="{FF2B5EF4-FFF2-40B4-BE49-F238E27FC236}">
                <a16:creationId xmlns:a16="http://schemas.microsoft.com/office/drawing/2014/main" id="{8DF70544-F2C1-ABEF-C3A1-D1E0C71819B5}"/>
              </a:ext>
            </a:extLst>
          </p:cNvPr>
          <p:cNvSpPr txBox="1"/>
          <p:nvPr/>
        </p:nvSpPr>
        <p:spPr>
          <a:xfrm>
            <a:off x="5152287" y="4234509"/>
            <a:ext cx="6033720" cy="307777"/>
          </a:xfrm>
          <a:prstGeom prst="rect">
            <a:avLst/>
          </a:prstGeom>
          <a:noFill/>
        </p:spPr>
        <p:txBody>
          <a:bodyPr wrap="square">
            <a:spAutoFit/>
          </a:bodyPr>
          <a:lstStyle/>
          <a:p>
            <a:pPr algn="l"/>
            <a:r>
              <a:rPr lang="en-US" dirty="0">
                <a:solidFill>
                  <a:schemeClr val="bg2">
                    <a:lumMod val="10000"/>
                    <a:lumOff val="90000"/>
                  </a:schemeClr>
                </a:solidFill>
                <a:hlinkClick r:id="rId9">
                  <a:extLst>
                    <a:ext uri="{A12FA001-AC4F-418D-AE19-62706E023703}">
                      <ahyp:hlinkClr xmlns:ahyp="http://schemas.microsoft.com/office/drawing/2018/hyperlinkcolor" val="tx"/>
                    </a:ext>
                  </a:extLst>
                </a:hlinkClick>
              </a:rPr>
              <a:t>thomas.dupont@ugent.be</a:t>
            </a:r>
            <a:endParaRPr lang="en-US" dirty="0">
              <a:solidFill>
                <a:schemeClr val="bg2">
                  <a:lumMod val="10000"/>
                  <a:lumOff val="90000"/>
                </a:schemeClr>
              </a:solidFill>
            </a:endParaRPr>
          </a:p>
        </p:txBody>
      </p:sp>
      <p:pic>
        <p:nvPicPr>
          <p:cNvPr id="1026" name="Picture 2" descr="github 11 icon">
            <a:extLst>
              <a:ext uri="{FF2B5EF4-FFF2-40B4-BE49-F238E27FC236}">
                <a16:creationId xmlns:a16="http://schemas.microsoft.com/office/drawing/2014/main" id="{696658DC-2A33-65D4-CA6E-E871C21B0C84}"/>
              </a:ext>
            </a:extLst>
          </p:cNvPr>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4783130" y="3108710"/>
            <a:ext cx="325315" cy="3253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lat Globe Icon - Flaticons.net">
            <a:extLst>
              <a:ext uri="{FF2B5EF4-FFF2-40B4-BE49-F238E27FC236}">
                <a16:creationId xmlns:a16="http://schemas.microsoft.com/office/drawing/2014/main" id="{4B238253-B8F4-DD1D-81D9-AE38B479B03F}"/>
              </a:ext>
            </a:extLst>
          </p:cNvPr>
          <p:cNvPicPr>
            <a:picLocks noChangeAspect="1" noChangeArrowheads="1"/>
          </p:cNvPicPr>
          <p:nvPr/>
        </p:nvPicPr>
        <p:blipFill>
          <a:blip r:embed="rId11" cstate="hqprint">
            <a:extLst>
              <a:ext uri="{28A0092B-C50C-407E-A947-70E740481C1C}">
                <a14:useLocalDpi xmlns:a14="http://schemas.microsoft.com/office/drawing/2010/main"/>
              </a:ext>
            </a:extLst>
          </a:blip>
          <a:srcRect/>
          <a:stretch>
            <a:fillRect/>
          </a:stretch>
        </p:blipFill>
        <p:spPr bwMode="auto">
          <a:xfrm>
            <a:off x="4783130" y="3659215"/>
            <a:ext cx="325315" cy="32531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white circle with a letter in it&#10;&#10;Description automatically generated">
            <a:extLst>
              <a:ext uri="{FF2B5EF4-FFF2-40B4-BE49-F238E27FC236}">
                <a16:creationId xmlns:a16="http://schemas.microsoft.com/office/drawing/2014/main" id="{F44DE8FE-3563-A73C-A4F8-D1090618F491}"/>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4787401" y="4234509"/>
            <a:ext cx="325315" cy="32531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Google Shape;205;p2" descr="A close up of a blue and orange glowing lines&#10;&#10;Description automatically generated with medium confidence"/>
          <p:cNvPicPr preferRelativeResize="0"/>
          <p:nvPr/>
        </p:nvPicPr>
        <p:blipFill rotWithShape="1">
          <a:blip r:embed="rId3">
            <a:alphaModFix amt="25000"/>
          </a:blip>
          <a:srcRect/>
          <a:stretch/>
        </p:blipFill>
        <p:spPr>
          <a:xfrm>
            <a:off x="0" y="15240"/>
            <a:ext cx="12192000" cy="6827520"/>
          </a:xfrm>
          <a:prstGeom prst="rect">
            <a:avLst/>
          </a:prstGeom>
          <a:noFill/>
          <a:ln>
            <a:noFill/>
          </a:ln>
        </p:spPr>
      </p:pic>
      <p:grpSp>
        <p:nvGrpSpPr>
          <p:cNvPr id="206" name="Google Shape;206;p2"/>
          <p:cNvGrpSpPr/>
          <p:nvPr/>
        </p:nvGrpSpPr>
        <p:grpSpPr>
          <a:xfrm>
            <a:off x="1643654" y="1153888"/>
            <a:ext cx="2087426" cy="1904165"/>
            <a:chOff x="1643654" y="1153888"/>
            <a:chExt cx="2087426" cy="1904165"/>
          </a:xfrm>
        </p:grpSpPr>
        <p:grpSp>
          <p:nvGrpSpPr>
            <p:cNvPr id="207" name="Google Shape;207;p2"/>
            <p:cNvGrpSpPr/>
            <p:nvPr/>
          </p:nvGrpSpPr>
          <p:grpSpPr>
            <a:xfrm>
              <a:off x="1966094" y="1153888"/>
              <a:ext cx="1442541" cy="1442541"/>
              <a:chOff x="3890212" y="4001294"/>
              <a:chExt cx="1764631" cy="1764631"/>
            </a:xfrm>
          </p:grpSpPr>
          <p:sp>
            <p:nvSpPr>
              <p:cNvPr id="208" name="Google Shape;208;p2"/>
              <p:cNvSpPr/>
              <p:nvPr/>
            </p:nvSpPr>
            <p:spPr>
              <a:xfrm>
                <a:off x="3890212" y="4001294"/>
                <a:ext cx="1764631" cy="1764631"/>
              </a:xfrm>
              <a:prstGeom prst="ellipse">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09" name="Google Shape;209;p2"/>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4199022" y="4310105"/>
                <a:ext cx="1147012" cy="1147010"/>
              </a:xfrm>
              <a:prstGeom prst="rect">
                <a:avLst/>
              </a:prstGeom>
              <a:noFill/>
              <a:ln>
                <a:noFill/>
              </a:ln>
            </p:spPr>
          </p:pic>
        </p:grpSp>
        <p:sp>
          <p:nvSpPr>
            <p:cNvPr id="210" name="Google Shape;210;p2"/>
            <p:cNvSpPr txBox="1"/>
            <p:nvPr/>
          </p:nvSpPr>
          <p:spPr>
            <a:xfrm>
              <a:off x="1643654" y="2596429"/>
              <a:ext cx="2087426" cy="461624"/>
            </a:xfrm>
            <a:prstGeom prst="rect">
              <a:avLst/>
            </a:prstGeom>
            <a:noFill/>
            <a:ln>
              <a:noFill/>
            </a:ln>
          </p:spPr>
          <p:txBody>
            <a:bodyPr spcFirstLastPara="1" wrap="square" lIns="91425" tIns="45700" rIns="91425" bIns="45700" anchor="t" anchorCtr="0">
              <a:spAutoFit/>
            </a:bodyPr>
            <a:lstStyle/>
            <a:p>
              <a:pPr algn="ctr">
                <a:buSzPts val="2000"/>
              </a:pPr>
              <a:r>
                <a:rPr lang="en-US" sz="2400" b="1" dirty="0">
                  <a:solidFill>
                    <a:schemeClr val="bg1"/>
                  </a:solidFill>
                  <a:effectLst>
                    <a:outerShdw blurRad="50800" dist="38100" dir="2700000" algn="tl" rotWithShape="0">
                      <a:prstClr val="black">
                        <a:alpha val="40000"/>
                      </a:prstClr>
                    </a:outerShdw>
                  </a:effectLst>
                  <a:latin typeface="Quattrocento Sans"/>
                  <a:sym typeface="Quattrocento Sans"/>
                </a:rPr>
                <a:t>Cloud-Native</a:t>
              </a:r>
              <a:endParaRPr sz="2400" b="1" dirty="0">
                <a:solidFill>
                  <a:schemeClr val="bg1"/>
                </a:solidFill>
                <a:effectLst>
                  <a:outerShdw blurRad="50800" dist="38100" dir="2700000" algn="tl" rotWithShape="0">
                    <a:prstClr val="black">
                      <a:alpha val="40000"/>
                    </a:prstClr>
                  </a:outerShdw>
                </a:effectLst>
                <a:latin typeface="Quattrocento Sans"/>
              </a:endParaRPr>
            </a:p>
          </p:txBody>
        </p:sp>
      </p:grpSp>
      <p:grpSp>
        <p:nvGrpSpPr>
          <p:cNvPr id="211" name="Google Shape;211;p2"/>
          <p:cNvGrpSpPr/>
          <p:nvPr/>
        </p:nvGrpSpPr>
        <p:grpSpPr>
          <a:xfrm>
            <a:off x="4884845" y="1153888"/>
            <a:ext cx="2422312" cy="2273497"/>
            <a:chOff x="4884845" y="1153888"/>
            <a:chExt cx="2422312" cy="2273497"/>
          </a:xfrm>
        </p:grpSpPr>
        <p:grpSp>
          <p:nvGrpSpPr>
            <p:cNvPr id="212" name="Google Shape;212;p2"/>
            <p:cNvGrpSpPr/>
            <p:nvPr/>
          </p:nvGrpSpPr>
          <p:grpSpPr>
            <a:xfrm>
              <a:off x="5374729" y="1153888"/>
              <a:ext cx="1442541" cy="1442541"/>
              <a:chOff x="5566612" y="3590256"/>
              <a:chExt cx="1764631" cy="1764631"/>
            </a:xfrm>
          </p:grpSpPr>
          <p:sp>
            <p:nvSpPr>
              <p:cNvPr id="213" name="Google Shape;213;p2"/>
              <p:cNvSpPr/>
              <p:nvPr/>
            </p:nvSpPr>
            <p:spPr>
              <a:xfrm>
                <a:off x="5566612" y="3590256"/>
                <a:ext cx="1764631" cy="1764631"/>
              </a:xfrm>
              <a:prstGeom prst="ellipse">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14" name="Google Shape;214;p2"/>
              <p:cNvPicPr preferRelativeResize="0"/>
              <p:nvPr/>
            </p:nvPicPr>
            <p:blipFill rotWithShape="1">
              <a:blip r:embed="rId5" cstate="hqprint">
                <a:alphaModFix/>
                <a:extLst>
                  <a:ext uri="{28A0092B-C50C-407E-A947-70E740481C1C}">
                    <a14:useLocalDpi xmlns:a14="http://schemas.microsoft.com/office/drawing/2010/main"/>
                  </a:ext>
                </a:extLst>
              </a:blip>
              <a:srcRect/>
              <a:stretch/>
            </p:blipFill>
            <p:spPr>
              <a:xfrm>
                <a:off x="5923548" y="3971256"/>
                <a:ext cx="1050758" cy="1050756"/>
              </a:xfrm>
              <a:prstGeom prst="rect">
                <a:avLst/>
              </a:prstGeom>
              <a:noFill/>
              <a:ln>
                <a:noFill/>
              </a:ln>
            </p:spPr>
          </p:pic>
        </p:grpSp>
        <p:sp>
          <p:nvSpPr>
            <p:cNvPr id="215" name="Google Shape;215;p2"/>
            <p:cNvSpPr txBox="1"/>
            <p:nvPr/>
          </p:nvSpPr>
          <p:spPr>
            <a:xfrm>
              <a:off x="4884845" y="2596429"/>
              <a:ext cx="2422312" cy="83095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lgn="ctr">
                <a:buSzPts val="2000"/>
                <a:buNone/>
                <a:defRPr sz="2000" b="1">
                  <a:solidFill>
                    <a:schemeClr val="bg1"/>
                  </a:solidFill>
                  <a:effectLst>
                    <a:outerShdw blurRad="50800" dist="38100" dir="16200000" rotWithShape="0">
                      <a:prstClr val="black">
                        <a:alpha val="40000"/>
                      </a:prstClr>
                    </a:outerShdw>
                  </a:effectLst>
                  <a:latin typeface="Quattrocento Sans"/>
                  <a:ea typeface="Quattrocento Sans"/>
                  <a:cs typeface="Quattrocento Sans"/>
                </a:defRPr>
              </a:lvl1pPr>
            </a:lstStyle>
            <a:p>
              <a:r>
                <a:rPr lang="en-US" sz="2400" dirty="0">
                  <a:effectLst>
                    <a:outerShdw blurRad="50800" dist="38100" dir="2700000" algn="tl" rotWithShape="0">
                      <a:prstClr val="black">
                        <a:alpha val="40000"/>
                      </a:prstClr>
                    </a:outerShdw>
                  </a:effectLst>
                  <a:cs typeface="Arial"/>
                  <a:sym typeface="Quattrocento Sans"/>
                </a:rPr>
                <a:t>Timeseries </a:t>
              </a:r>
              <a:br>
                <a:rPr lang="en-US" sz="2400" dirty="0">
                  <a:effectLst>
                    <a:outerShdw blurRad="50800" dist="38100" dir="2700000" algn="tl" rotWithShape="0">
                      <a:prstClr val="black">
                        <a:alpha val="40000"/>
                      </a:prstClr>
                    </a:outerShdw>
                  </a:effectLst>
                  <a:cs typeface="Arial"/>
                  <a:sym typeface="Quattrocento Sans"/>
                </a:rPr>
              </a:br>
              <a:r>
                <a:rPr lang="en-US" sz="2400" dirty="0">
                  <a:effectLst>
                    <a:outerShdw blurRad="50800" dist="38100" dir="2700000" algn="tl" rotWithShape="0">
                      <a:prstClr val="black">
                        <a:alpha val="40000"/>
                      </a:prstClr>
                    </a:outerShdw>
                  </a:effectLst>
                  <a:cs typeface="Arial"/>
                  <a:sym typeface="Quattrocento Sans"/>
                </a:rPr>
                <a:t>data &amp; events</a:t>
              </a:r>
              <a:endParaRPr sz="2400" dirty="0">
                <a:effectLst>
                  <a:outerShdw blurRad="50800" dist="38100" dir="2700000" algn="tl" rotWithShape="0">
                    <a:prstClr val="black">
                      <a:alpha val="40000"/>
                    </a:prstClr>
                  </a:outerShdw>
                </a:effectLst>
                <a:cs typeface="Arial"/>
              </a:endParaRPr>
            </a:p>
          </p:txBody>
        </p:sp>
      </p:grpSp>
      <p:grpSp>
        <p:nvGrpSpPr>
          <p:cNvPr id="216" name="Google Shape;216;p2"/>
          <p:cNvGrpSpPr/>
          <p:nvPr/>
        </p:nvGrpSpPr>
        <p:grpSpPr>
          <a:xfrm>
            <a:off x="7816032" y="1153888"/>
            <a:ext cx="3377204" cy="2273497"/>
            <a:chOff x="7816032" y="1153888"/>
            <a:chExt cx="3377204" cy="2273497"/>
          </a:xfrm>
        </p:grpSpPr>
        <p:grpSp>
          <p:nvGrpSpPr>
            <p:cNvPr id="217" name="Google Shape;217;p2"/>
            <p:cNvGrpSpPr/>
            <p:nvPr/>
          </p:nvGrpSpPr>
          <p:grpSpPr>
            <a:xfrm>
              <a:off x="8783364" y="1153888"/>
              <a:ext cx="1442541" cy="1442541"/>
              <a:chOff x="5213684" y="3962880"/>
              <a:chExt cx="1764631" cy="1764631"/>
            </a:xfrm>
          </p:grpSpPr>
          <p:sp>
            <p:nvSpPr>
              <p:cNvPr id="218" name="Google Shape;218;p2"/>
              <p:cNvSpPr/>
              <p:nvPr/>
            </p:nvSpPr>
            <p:spPr>
              <a:xfrm>
                <a:off x="5213684" y="3962880"/>
                <a:ext cx="1764631" cy="1764631"/>
              </a:xfrm>
              <a:prstGeom prst="ellipse">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19" name="Google Shape;219;p2"/>
              <p:cNvPicPr preferRelativeResize="0"/>
              <p:nvPr/>
            </p:nvPicPr>
            <p:blipFill rotWithShape="1">
              <a:blip r:embed="rId6" cstate="hqprint">
                <a:alphaModFix/>
                <a:extLst>
                  <a:ext uri="{28A0092B-C50C-407E-A947-70E740481C1C}">
                    <a14:useLocalDpi xmlns:a14="http://schemas.microsoft.com/office/drawing/2010/main"/>
                  </a:ext>
                </a:extLst>
              </a:blip>
              <a:srcRect/>
              <a:stretch/>
            </p:blipFill>
            <p:spPr>
              <a:xfrm>
                <a:off x="5582650" y="4363931"/>
                <a:ext cx="1026698" cy="1026696"/>
              </a:xfrm>
              <a:prstGeom prst="rect">
                <a:avLst/>
              </a:prstGeom>
              <a:noFill/>
              <a:ln>
                <a:noFill/>
              </a:ln>
            </p:spPr>
          </p:pic>
        </p:grpSp>
        <p:sp>
          <p:nvSpPr>
            <p:cNvPr id="220" name="Google Shape;220;p2"/>
            <p:cNvSpPr txBox="1"/>
            <p:nvPr/>
          </p:nvSpPr>
          <p:spPr>
            <a:xfrm>
              <a:off x="7816032" y="2596429"/>
              <a:ext cx="3377204" cy="8309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b="1" dirty="0">
                  <a:solidFill>
                    <a:schemeClr val="bg1"/>
                  </a:solidFill>
                  <a:effectLst>
                    <a:outerShdw blurRad="50800" dist="38100" dir="2700000" algn="tl" rotWithShape="0">
                      <a:prstClr val="black">
                        <a:alpha val="40000"/>
                      </a:prstClr>
                    </a:outerShdw>
                  </a:effectLst>
                  <a:latin typeface="Quattrocento Sans"/>
                  <a:sym typeface="Quattrocento Sans"/>
                </a:rPr>
                <a:t>Ingest</a:t>
              </a:r>
              <a:r>
                <a:rPr lang="en-US" sz="2400" b="0" i="0" u="none" strike="noStrike" cap="none" dirty="0">
                  <a:solidFill>
                    <a:srgbClr val="004667"/>
                  </a:solidFill>
                  <a:effectLst>
                    <a:outerShdw blurRad="50800" dist="38100" dir="2700000" algn="tl" rotWithShape="0">
                      <a:prstClr val="black">
                        <a:alpha val="40000"/>
                      </a:prstClr>
                    </a:outerShdw>
                  </a:effectLst>
                  <a:latin typeface="Quattrocento Sans"/>
                  <a:ea typeface="Quattrocento Sans"/>
                  <a:cs typeface="Quattrocento Sans"/>
                  <a:sym typeface="Quattrocento Sans"/>
                </a:rPr>
                <a:t> </a:t>
              </a:r>
              <a:r>
                <a:rPr lang="en-US" sz="2400" b="1" dirty="0">
                  <a:solidFill>
                    <a:schemeClr val="bg1"/>
                  </a:solidFill>
                  <a:effectLst>
                    <a:outerShdw blurRad="50800" dist="38100" dir="2700000" algn="tl" rotWithShape="0">
                      <a:prstClr val="black">
                        <a:alpha val="40000"/>
                      </a:prstClr>
                    </a:outerShdw>
                  </a:effectLst>
                  <a:latin typeface="Quattrocento Sans"/>
                  <a:sym typeface="Quattrocento Sans"/>
                </a:rPr>
                <a:t>data</a:t>
              </a:r>
              <a:br>
                <a:rPr lang="en-US" sz="2400" b="0" i="0" u="none" strike="noStrike" cap="none" dirty="0">
                  <a:solidFill>
                    <a:srgbClr val="004667"/>
                  </a:solidFill>
                  <a:effectLst>
                    <a:outerShdw blurRad="50800" dist="38100" dir="2700000" algn="tl" rotWithShape="0">
                      <a:prstClr val="black">
                        <a:alpha val="40000"/>
                      </a:prstClr>
                    </a:outerShdw>
                  </a:effectLst>
                  <a:latin typeface="Quattrocento Sans"/>
                  <a:ea typeface="Quattrocento Sans"/>
                  <a:cs typeface="Quattrocento Sans"/>
                  <a:sym typeface="Quattrocento Sans"/>
                </a:rPr>
              </a:br>
              <a:r>
                <a:rPr lang="en-US" sz="2400" b="1" dirty="0">
                  <a:solidFill>
                    <a:schemeClr val="bg1"/>
                  </a:solidFill>
                  <a:effectLst>
                    <a:outerShdw blurRad="50800" dist="38100" dir="2700000" algn="tl" rotWithShape="0">
                      <a:prstClr val="black">
                        <a:alpha val="40000"/>
                      </a:prstClr>
                    </a:outerShdw>
                  </a:effectLst>
                  <a:latin typeface="Quattrocento Sans"/>
                  <a:sym typeface="Quattrocento Sans"/>
                </a:rPr>
                <a:t>Query &amp; stream data</a:t>
              </a:r>
              <a:endParaRPr sz="2400" b="1" dirty="0">
                <a:solidFill>
                  <a:schemeClr val="bg1"/>
                </a:solidFill>
                <a:effectLst>
                  <a:outerShdw blurRad="50800" dist="38100" dir="2700000" algn="tl" rotWithShape="0">
                    <a:prstClr val="black">
                      <a:alpha val="40000"/>
                    </a:prstClr>
                  </a:outerShdw>
                </a:effectLst>
                <a:latin typeface="Quattrocento Sans"/>
              </a:endParaRPr>
            </a:p>
          </p:txBody>
        </p:sp>
      </p:grpSp>
      <p:grpSp>
        <p:nvGrpSpPr>
          <p:cNvPr id="221" name="Google Shape;221;p2"/>
          <p:cNvGrpSpPr/>
          <p:nvPr/>
        </p:nvGrpSpPr>
        <p:grpSpPr>
          <a:xfrm>
            <a:off x="2544477" y="3944767"/>
            <a:ext cx="2558202" cy="1909347"/>
            <a:chOff x="2544477" y="3944767"/>
            <a:chExt cx="2558202" cy="1909347"/>
          </a:xfrm>
        </p:grpSpPr>
        <p:grpSp>
          <p:nvGrpSpPr>
            <p:cNvPr id="222" name="Google Shape;222;p2"/>
            <p:cNvGrpSpPr/>
            <p:nvPr/>
          </p:nvGrpSpPr>
          <p:grpSpPr>
            <a:xfrm>
              <a:off x="3102306" y="3944767"/>
              <a:ext cx="1442541" cy="1442541"/>
              <a:chOff x="5025190" y="4140115"/>
              <a:chExt cx="1764631" cy="1764631"/>
            </a:xfrm>
          </p:grpSpPr>
          <p:sp>
            <p:nvSpPr>
              <p:cNvPr id="223" name="Google Shape;223;p2"/>
              <p:cNvSpPr/>
              <p:nvPr/>
            </p:nvSpPr>
            <p:spPr>
              <a:xfrm>
                <a:off x="5025190" y="4140115"/>
                <a:ext cx="1764631" cy="1764631"/>
              </a:xfrm>
              <a:prstGeom prst="ellipse">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4667"/>
                  </a:solidFill>
                  <a:latin typeface="Arial"/>
                  <a:ea typeface="Arial"/>
                  <a:cs typeface="Arial"/>
                  <a:sym typeface="Arial"/>
                </a:endParaRPr>
              </a:p>
            </p:txBody>
          </p:sp>
          <p:pic>
            <p:nvPicPr>
              <p:cNvPr id="224" name="Google Shape;224;p2"/>
              <p:cNvPicPr preferRelativeResize="0"/>
              <p:nvPr/>
            </p:nvPicPr>
            <p:blipFill rotWithShape="1">
              <a:blip r:embed="rId7" cstate="hqprint">
                <a:alphaModFix/>
                <a:extLst>
                  <a:ext uri="{28A0092B-C50C-407E-A947-70E740481C1C}">
                    <a14:useLocalDpi xmlns:a14="http://schemas.microsoft.com/office/drawing/2010/main"/>
                  </a:ext>
                </a:extLst>
              </a:blip>
              <a:srcRect/>
              <a:stretch/>
            </p:blipFill>
            <p:spPr>
              <a:xfrm>
                <a:off x="5344780" y="4411579"/>
                <a:ext cx="1125450" cy="1125450"/>
              </a:xfrm>
              <a:prstGeom prst="rect">
                <a:avLst/>
              </a:prstGeom>
              <a:noFill/>
              <a:ln>
                <a:noFill/>
              </a:ln>
            </p:spPr>
          </p:pic>
        </p:grpSp>
        <p:sp>
          <p:nvSpPr>
            <p:cNvPr id="225" name="Google Shape;225;p2"/>
            <p:cNvSpPr txBox="1"/>
            <p:nvPr/>
          </p:nvSpPr>
          <p:spPr>
            <a:xfrm>
              <a:off x="2544477" y="5392490"/>
              <a:ext cx="2558202" cy="461624"/>
            </a:xfrm>
            <a:prstGeom prst="rect">
              <a:avLst/>
            </a:prstGeom>
            <a:noFill/>
            <a:ln>
              <a:noFill/>
            </a:ln>
          </p:spPr>
          <p:txBody>
            <a:bodyPr spcFirstLastPara="1" wrap="square" lIns="91425" tIns="45700" rIns="91425" bIns="45700" anchor="t" anchorCtr="0">
              <a:spAutoFit/>
            </a:bodyPr>
            <a:lstStyle/>
            <a:p>
              <a:pPr algn="ctr">
                <a:buSzPts val="2000"/>
              </a:pPr>
              <a:r>
                <a:rPr lang="en-US" sz="2400" b="1" dirty="0">
                  <a:solidFill>
                    <a:schemeClr val="bg1"/>
                  </a:solidFill>
                  <a:effectLst>
                    <a:outerShdw blurRad="50800" dist="38100" dir="2700000" algn="tl" rotWithShape="0">
                      <a:prstClr val="black">
                        <a:alpha val="40000"/>
                      </a:prstClr>
                    </a:outerShdw>
                  </a:effectLst>
                  <a:latin typeface="Quattrocento Sans"/>
                  <a:sym typeface="Quattrocento Sans"/>
                </a:rPr>
                <a:t>High throughput</a:t>
              </a:r>
              <a:endParaRPr sz="2400" b="1" dirty="0">
                <a:solidFill>
                  <a:schemeClr val="bg1"/>
                </a:solidFill>
                <a:effectLst>
                  <a:outerShdw blurRad="50800" dist="38100" dir="2700000" algn="tl" rotWithShape="0">
                    <a:prstClr val="black">
                      <a:alpha val="40000"/>
                    </a:prstClr>
                  </a:outerShdw>
                </a:effectLst>
                <a:latin typeface="Quattrocento Sans"/>
              </a:endParaRPr>
            </a:p>
          </p:txBody>
        </p:sp>
      </p:grpSp>
      <p:grpSp>
        <p:nvGrpSpPr>
          <p:cNvPr id="226" name="Google Shape;226;p2"/>
          <p:cNvGrpSpPr/>
          <p:nvPr/>
        </p:nvGrpSpPr>
        <p:grpSpPr>
          <a:xfrm>
            <a:off x="7576516" y="3944767"/>
            <a:ext cx="1583814" cy="1909347"/>
            <a:chOff x="7576516" y="3944767"/>
            <a:chExt cx="1583814" cy="1909347"/>
          </a:xfrm>
        </p:grpSpPr>
        <p:grpSp>
          <p:nvGrpSpPr>
            <p:cNvPr id="227" name="Google Shape;227;p2"/>
            <p:cNvGrpSpPr/>
            <p:nvPr/>
          </p:nvGrpSpPr>
          <p:grpSpPr>
            <a:xfrm>
              <a:off x="7647153" y="3944767"/>
              <a:ext cx="1442541" cy="1442541"/>
              <a:chOff x="8666747" y="313237"/>
              <a:chExt cx="1764631" cy="1764631"/>
            </a:xfrm>
          </p:grpSpPr>
          <p:sp>
            <p:nvSpPr>
              <p:cNvPr id="228" name="Google Shape;228;p2"/>
              <p:cNvSpPr/>
              <p:nvPr/>
            </p:nvSpPr>
            <p:spPr>
              <a:xfrm>
                <a:off x="8666747" y="313237"/>
                <a:ext cx="1764631" cy="1764631"/>
              </a:xfrm>
              <a:prstGeom prst="ellipse">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4667"/>
                  </a:solidFill>
                  <a:latin typeface="Arial"/>
                  <a:ea typeface="Arial"/>
                  <a:cs typeface="Arial"/>
                  <a:sym typeface="Arial"/>
                </a:endParaRPr>
              </a:p>
            </p:txBody>
          </p:sp>
          <p:pic>
            <p:nvPicPr>
              <p:cNvPr id="229" name="Google Shape;229;p2"/>
              <p:cNvPicPr preferRelativeResize="0"/>
              <p:nvPr/>
            </p:nvPicPr>
            <p:blipFill rotWithShape="1">
              <a:blip r:embed="rId8" cstate="hqprint">
                <a:alphaModFix/>
                <a:extLst>
                  <a:ext uri="{28A0092B-C50C-407E-A947-70E740481C1C}">
                    <a14:useLocalDpi xmlns:a14="http://schemas.microsoft.com/office/drawing/2010/main"/>
                  </a:ext>
                </a:extLst>
              </a:blip>
              <a:srcRect/>
              <a:stretch/>
            </p:blipFill>
            <p:spPr>
              <a:xfrm>
                <a:off x="8987588" y="538373"/>
                <a:ext cx="1122948" cy="1122948"/>
              </a:xfrm>
              <a:prstGeom prst="rect">
                <a:avLst/>
              </a:prstGeom>
              <a:noFill/>
              <a:ln>
                <a:noFill/>
              </a:ln>
            </p:spPr>
          </p:pic>
        </p:grpSp>
        <p:sp>
          <p:nvSpPr>
            <p:cNvPr id="230" name="Google Shape;230;p2"/>
            <p:cNvSpPr txBox="1"/>
            <p:nvPr/>
          </p:nvSpPr>
          <p:spPr>
            <a:xfrm>
              <a:off x="7576516" y="5392490"/>
              <a:ext cx="1583814" cy="461624"/>
            </a:xfrm>
            <a:prstGeom prst="rect">
              <a:avLst/>
            </a:prstGeom>
            <a:noFill/>
            <a:ln>
              <a:noFill/>
            </a:ln>
          </p:spPr>
          <p:txBody>
            <a:bodyPr spcFirstLastPara="1" wrap="square" lIns="91425" tIns="45700" rIns="91425" bIns="45700" anchor="t" anchorCtr="0">
              <a:spAutoFit/>
            </a:bodyPr>
            <a:lstStyle/>
            <a:p>
              <a:pPr algn="ctr">
                <a:buSzPts val="2000"/>
              </a:pPr>
              <a:r>
                <a:rPr lang="en-US" sz="2400" b="1" dirty="0">
                  <a:solidFill>
                    <a:schemeClr val="bg1"/>
                  </a:solidFill>
                  <a:effectLst>
                    <a:outerShdw blurRad="50800" dist="38100" dir="2700000" algn="tl" rotWithShape="0">
                      <a:prstClr val="black">
                        <a:alpha val="40000"/>
                      </a:prstClr>
                    </a:outerShdw>
                  </a:effectLst>
                  <a:latin typeface="Quattrocento Sans"/>
                  <a:sym typeface="Quattrocento Sans"/>
                </a:rPr>
                <a:t>Scalable</a:t>
              </a:r>
              <a:endParaRPr sz="2400" b="1" dirty="0">
                <a:solidFill>
                  <a:schemeClr val="bg1"/>
                </a:solidFill>
                <a:effectLst>
                  <a:outerShdw blurRad="50800" dist="38100" dir="2700000" algn="tl" rotWithShape="0">
                    <a:prstClr val="black">
                      <a:alpha val="40000"/>
                    </a:prstClr>
                  </a:outerShdw>
                </a:effectLst>
                <a:latin typeface="Quattrocento San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
                                  </p:stCondLst>
                                  <p:childTnLst>
                                    <p:set>
                                      <p:cBhvr>
                                        <p:cTn id="6" dur="1" fill="hold">
                                          <p:stCondLst>
                                            <p:cond delay="0"/>
                                          </p:stCondLst>
                                        </p:cTn>
                                        <p:tgtEl>
                                          <p:spTgt spid="206"/>
                                        </p:tgtEl>
                                        <p:attrNameLst>
                                          <p:attrName>style.visibility</p:attrName>
                                        </p:attrNameLst>
                                      </p:cBhvr>
                                      <p:to>
                                        <p:strVal val="visible"/>
                                      </p:to>
                                    </p:set>
                                    <p:animEffect transition="in" filter="fade">
                                      <p:cBhvr>
                                        <p:cTn id="7" dur="250"/>
                                        <p:tgtEl>
                                          <p:spTgt spid="206"/>
                                        </p:tgtEl>
                                      </p:cBhvr>
                                    </p:animEffect>
                                  </p:childTnLst>
                                </p:cTn>
                              </p:par>
                              <p:par>
                                <p:cTn id="8" presetID="10" presetClass="entr" presetSubtype="0" fill="hold" nodeType="withEffect">
                                  <p:stCondLst>
                                    <p:cond delay="100"/>
                                  </p:stCondLst>
                                  <p:childTnLst>
                                    <p:set>
                                      <p:cBhvr>
                                        <p:cTn id="9" dur="1" fill="hold">
                                          <p:stCondLst>
                                            <p:cond delay="0"/>
                                          </p:stCondLst>
                                        </p:cTn>
                                        <p:tgtEl>
                                          <p:spTgt spid="211"/>
                                        </p:tgtEl>
                                        <p:attrNameLst>
                                          <p:attrName>style.visibility</p:attrName>
                                        </p:attrNameLst>
                                      </p:cBhvr>
                                      <p:to>
                                        <p:strVal val="visible"/>
                                      </p:to>
                                    </p:set>
                                    <p:animEffect transition="in" filter="fade">
                                      <p:cBhvr>
                                        <p:cTn id="10" dur="250"/>
                                        <p:tgtEl>
                                          <p:spTgt spid="211"/>
                                        </p:tgtEl>
                                      </p:cBhvr>
                                    </p:animEffect>
                                  </p:childTnLst>
                                </p:cTn>
                              </p:par>
                              <p:par>
                                <p:cTn id="11" presetID="10" presetClass="entr" presetSubtype="0" fill="hold" nodeType="withEffect">
                                  <p:stCondLst>
                                    <p:cond delay="200"/>
                                  </p:stCondLst>
                                  <p:childTnLst>
                                    <p:set>
                                      <p:cBhvr>
                                        <p:cTn id="12" dur="1" fill="hold">
                                          <p:stCondLst>
                                            <p:cond delay="0"/>
                                          </p:stCondLst>
                                        </p:cTn>
                                        <p:tgtEl>
                                          <p:spTgt spid="216"/>
                                        </p:tgtEl>
                                        <p:attrNameLst>
                                          <p:attrName>style.visibility</p:attrName>
                                        </p:attrNameLst>
                                      </p:cBhvr>
                                      <p:to>
                                        <p:strVal val="visible"/>
                                      </p:to>
                                    </p:set>
                                    <p:animEffect transition="in" filter="fade">
                                      <p:cBhvr>
                                        <p:cTn id="13" dur="250"/>
                                        <p:tgtEl>
                                          <p:spTgt spid="216"/>
                                        </p:tgtEl>
                                      </p:cBhvr>
                                    </p:animEffect>
                                  </p:childTnLst>
                                </p:cTn>
                              </p:par>
                              <p:par>
                                <p:cTn id="14" presetID="10" presetClass="entr" presetSubtype="0" fill="hold" nodeType="withEffect">
                                  <p:stCondLst>
                                    <p:cond delay="300"/>
                                  </p:stCondLst>
                                  <p:childTnLst>
                                    <p:set>
                                      <p:cBhvr>
                                        <p:cTn id="15" dur="1" fill="hold">
                                          <p:stCondLst>
                                            <p:cond delay="0"/>
                                          </p:stCondLst>
                                        </p:cTn>
                                        <p:tgtEl>
                                          <p:spTgt spid="221"/>
                                        </p:tgtEl>
                                        <p:attrNameLst>
                                          <p:attrName>style.visibility</p:attrName>
                                        </p:attrNameLst>
                                      </p:cBhvr>
                                      <p:to>
                                        <p:strVal val="visible"/>
                                      </p:to>
                                    </p:set>
                                    <p:animEffect transition="in" filter="fade">
                                      <p:cBhvr>
                                        <p:cTn id="16" dur="250"/>
                                        <p:tgtEl>
                                          <p:spTgt spid="221"/>
                                        </p:tgtEl>
                                      </p:cBhvr>
                                    </p:animEffect>
                                  </p:childTnLst>
                                </p:cTn>
                              </p:par>
                              <p:par>
                                <p:cTn id="17" presetID="10" presetClass="entr" presetSubtype="0" fill="hold" nodeType="withEffect">
                                  <p:stCondLst>
                                    <p:cond delay="400"/>
                                  </p:stCondLst>
                                  <p:childTnLst>
                                    <p:set>
                                      <p:cBhvr>
                                        <p:cTn id="18" dur="1" fill="hold">
                                          <p:stCondLst>
                                            <p:cond delay="0"/>
                                          </p:stCondLst>
                                        </p:cTn>
                                        <p:tgtEl>
                                          <p:spTgt spid="226"/>
                                        </p:tgtEl>
                                        <p:attrNameLst>
                                          <p:attrName>style.visibility</p:attrName>
                                        </p:attrNameLst>
                                      </p:cBhvr>
                                      <p:to>
                                        <p:strVal val="visible"/>
                                      </p:to>
                                    </p:set>
                                    <p:animEffect transition="in" filter="fade">
                                      <p:cBhvr>
                                        <p:cTn id="19" dur="250"/>
                                        <p:tgtEl>
                                          <p:spTgt spid="226"/>
                                        </p:tgtEl>
                                      </p:cBhvr>
                                    </p:animEffect>
                                  </p:childTnLst>
                                </p:cTn>
                              </p:par>
                              <p:par>
                                <p:cTn id="20" presetID="10" presetClass="entr" presetSubtype="0" fill="hold" nodeType="withEffect">
                                  <p:stCondLst>
                                    <p:cond delay="0"/>
                                  </p:stCondLst>
                                  <p:childTnLst>
                                    <p:set>
                                      <p:cBhvr>
                                        <p:cTn id="21" dur="1" fill="hold">
                                          <p:stCondLst>
                                            <p:cond delay="0"/>
                                          </p:stCondLst>
                                        </p:cTn>
                                        <p:tgtEl>
                                          <p:spTgt spid="205"/>
                                        </p:tgtEl>
                                        <p:attrNameLst>
                                          <p:attrName>style.visibility</p:attrName>
                                        </p:attrNameLst>
                                      </p:cBhvr>
                                      <p:to>
                                        <p:strVal val="visible"/>
                                      </p:to>
                                    </p:set>
                                    <p:animEffect transition="in" filter="fade">
                                      <p:cBhvr>
                                        <p:cTn id="22" dur="500"/>
                                        <p:tgtEl>
                                          <p:spTgt spid="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71717"/>
              </a:buClr>
              <a:buSzPts val="4400"/>
              <a:buFont typeface="Quattrocento Sans"/>
              <a:buNone/>
            </a:pPr>
            <a:r>
              <a:rPr lang="en-US" dirty="0"/>
              <a:t>Use cases</a:t>
            </a:r>
            <a:endParaRPr dirty="0"/>
          </a:p>
        </p:txBody>
      </p:sp>
      <p:sp>
        <p:nvSpPr>
          <p:cNvPr id="287" name="Google Shape;287;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171717"/>
              </a:buClr>
              <a:buSzPts val="2800"/>
              <a:buChar char="•"/>
            </a:pPr>
            <a:r>
              <a:rPr lang="en-US" dirty="0"/>
              <a:t>Timeseries database</a:t>
            </a:r>
          </a:p>
          <a:p>
            <a:pPr marL="685800" lvl="1" indent="-228600">
              <a:lnSpc>
                <a:spcPct val="110000"/>
              </a:lnSpc>
              <a:spcBef>
                <a:spcPts val="0"/>
              </a:spcBef>
              <a:buSzPts val="2800"/>
            </a:pPr>
            <a:r>
              <a:rPr lang="en-US" dirty="0"/>
              <a:t>Alternative to: </a:t>
            </a:r>
            <a:r>
              <a:rPr lang="en-US" dirty="0" err="1"/>
              <a:t>InfluxDB</a:t>
            </a:r>
            <a:r>
              <a:rPr lang="en-US" dirty="0"/>
              <a:t>, Timescale, </a:t>
            </a:r>
            <a:r>
              <a:rPr lang="en-US" dirty="0" err="1"/>
              <a:t>OpenTSDB</a:t>
            </a:r>
            <a:r>
              <a:rPr lang="en-US" dirty="0"/>
              <a:t>/</a:t>
            </a:r>
            <a:r>
              <a:rPr lang="en-US" dirty="0" err="1"/>
              <a:t>KariosDB</a:t>
            </a:r>
            <a:endParaRPr lang="en-US" dirty="0"/>
          </a:p>
          <a:p>
            <a:pPr marL="228600" lvl="0" indent="-228600" algn="l" rtl="0">
              <a:lnSpc>
                <a:spcPct val="150000"/>
              </a:lnSpc>
              <a:spcBef>
                <a:spcPts val="1000"/>
              </a:spcBef>
              <a:spcAft>
                <a:spcPts val="0"/>
              </a:spcAft>
              <a:buClr>
                <a:srgbClr val="171717"/>
              </a:buClr>
              <a:buSzPts val="2800"/>
              <a:buChar char="•"/>
            </a:pPr>
            <a:r>
              <a:rPr lang="en-US" dirty="0"/>
              <a:t>Smart City / IoT / Industry 4.0 platform</a:t>
            </a:r>
          </a:p>
          <a:p>
            <a:pPr marL="685800" lvl="1" indent="-228600">
              <a:spcBef>
                <a:spcPts val="1000"/>
              </a:spcBef>
              <a:buSzPts val="2800"/>
            </a:pPr>
            <a:r>
              <a:rPr lang="en-US" dirty="0"/>
              <a:t>Multi-tenancy</a:t>
            </a:r>
          </a:p>
          <a:p>
            <a:pPr marL="685800" lvl="1" indent="-228600">
              <a:spcBef>
                <a:spcPts val="1000"/>
              </a:spcBef>
              <a:buSzPts val="2800"/>
            </a:pPr>
            <a:r>
              <a:rPr lang="en-US" dirty="0"/>
              <a:t>Fine-grained access control</a:t>
            </a:r>
          </a:p>
          <a:p>
            <a:pPr marL="685800" lvl="1" indent="-228600">
              <a:spcBef>
                <a:spcPts val="1000"/>
              </a:spcBef>
              <a:buSzPts val="2800"/>
            </a:pPr>
            <a:r>
              <a:rPr lang="en-US" dirty="0"/>
              <a:t>Geospatial component</a:t>
            </a:r>
          </a:p>
          <a:p>
            <a:pPr marL="228600" indent="-228600">
              <a:lnSpc>
                <a:spcPct val="150000"/>
              </a:lnSpc>
              <a:buSzPts val="2800"/>
            </a:pPr>
            <a:r>
              <a:rPr lang="en-US" dirty="0"/>
              <a:t>Scalable data sink for event streams</a:t>
            </a:r>
          </a:p>
          <a:p>
            <a:pPr marL="685800" lvl="1" indent="-228600">
              <a:buSzPts val="2800"/>
            </a:pPr>
            <a:r>
              <a:rPr lang="en-US" dirty="0"/>
              <a:t>E.g. </a:t>
            </a:r>
            <a:r>
              <a:rPr lang="en-US" dirty="0" err="1"/>
              <a:t>datalake</a:t>
            </a:r>
            <a:r>
              <a:rPr lang="en-US" dirty="0"/>
              <a:t> for post-capture ML processing</a:t>
            </a:r>
          </a:p>
          <a:p>
            <a:pPr marL="228600" lvl="0" indent="-228600" algn="l" rtl="0">
              <a:lnSpc>
                <a:spcPct val="90000"/>
              </a:lnSpc>
              <a:spcBef>
                <a:spcPts val="1000"/>
              </a:spcBef>
              <a:spcAft>
                <a:spcPts val="0"/>
              </a:spcAft>
              <a:buClr>
                <a:srgbClr val="171717"/>
              </a:buClr>
              <a:buSzPts val="2800"/>
              <a:buChar char="•"/>
            </a:pPr>
            <a:endParaRPr dirty="0"/>
          </a:p>
          <a:p>
            <a:pPr marL="228600" lvl="0" indent="-50800" algn="l" rtl="0">
              <a:lnSpc>
                <a:spcPct val="90000"/>
              </a:lnSpc>
              <a:spcBef>
                <a:spcPts val="1000"/>
              </a:spcBef>
              <a:spcAft>
                <a:spcPts val="0"/>
              </a:spcAft>
              <a:buClr>
                <a:srgbClr val="171717"/>
              </a:buClr>
              <a:buSzPts val="2800"/>
              <a:buNone/>
            </a:pPr>
            <a:endParaRPr dirty="0"/>
          </a:p>
          <a:p>
            <a:pPr marL="228600" lvl="0" indent="-50800" algn="l" rtl="0">
              <a:lnSpc>
                <a:spcPct val="90000"/>
              </a:lnSpc>
              <a:spcBef>
                <a:spcPts val="1000"/>
              </a:spcBef>
              <a:spcAft>
                <a:spcPts val="0"/>
              </a:spcAft>
              <a:buClr>
                <a:srgbClr val="171717"/>
              </a:buClr>
              <a:buSzPts val="2800"/>
              <a:buNone/>
            </a:pPr>
            <a:endParaRPr dirty="0"/>
          </a:p>
        </p:txBody>
      </p:sp>
      <p:pic>
        <p:nvPicPr>
          <p:cNvPr id="6146" name="Picture 2" descr="Industry 4.0 Concept Business Control Graphic by 2qnah · Creative Fabrica">
            <a:extLst>
              <a:ext uri="{FF2B5EF4-FFF2-40B4-BE49-F238E27FC236}">
                <a16:creationId xmlns:a16="http://schemas.microsoft.com/office/drawing/2014/main" id="{77F294F4-B76A-0690-D0C6-FF651265CFA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622974" y="2443844"/>
            <a:ext cx="2762248" cy="183832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ot Basic Straight Flat icon">
            <a:extLst>
              <a:ext uri="{FF2B5EF4-FFF2-40B4-BE49-F238E27FC236}">
                <a16:creationId xmlns:a16="http://schemas.microsoft.com/office/drawing/2014/main" id="{2D00A7A7-5091-AA3B-4A5C-E1D8E2A2CC44}"/>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9105900" y="2799273"/>
            <a:ext cx="1127465" cy="112746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ec.icon project - ESSENCE">
            <a:extLst>
              <a:ext uri="{FF2B5EF4-FFF2-40B4-BE49-F238E27FC236}">
                <a16:creationId xmlns:a16="http://schemas.microsoft.com/office/drawing/2014/main" id="{00DCD70B-FB8C-8E37-1CC3-47381ABCC276}"/>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7723414" y="2737757"/>
            <a:ext cx="1382486" cy="1382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623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71717"/>
              </a:buClr>
              <a:buSzPts val="4400"/>
              <a:buFont typeface="Quattrocento Sans"/>
              <a:buNone/>
            </a:pPr>
            <a:r>
              <a:rPr lang="en-US" dirty="0"/>
              <a:t>Applications</a:t>
            </a:r>
            <a:endParaRPr dirty="0"/>
          </a:p>
        </p:txBody>
      </p:sp>
      <p:sp>
        <p:nvSpPr>
          <p:cNvPr id="287" name="Google Shape;287;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150000"/>
              </a:lnSpc>
              <a:spcBef>
                <a:spcPts val="0"/>
              </a:spcBef>
              <a:spcAft>
                <a:spcPts val="0"/>
              </a:spcAft>
              <a:buClr>
                <a:srgbClr val="171717"/>
              </a:buClr>
              <a:buSzPts val="2800"/>
              <a:buChar char="•"/>
            </a:pPr>
            <a:r>
              <a:rPr lang="en-US" b="1" dirty="0"/>
              <a:t>City of Things</a:t>
            </a:r>
          </a:p>
          <a:p>
            <a:pPr marL="228600" lvl="0" indent="-228600" algn="l" rtl="0">
              <a:lnSpc>
                <a:spcPct val="150000"/>
              </a:lnSpc>
              <a:spcBef>
                <a:spcPts val="0"/>
              </a:spcBef>
              <a:spcAft>
                <a:spcPts val="0"/>
              </a:spcAft>
              <a:buClr>
                <a:srgbClr val="171717"/>
              </a:buClr>
              <a:buSzPts val="2800"/>
              <a:buChar char="•"/>
            </a:pPr>
            <a:r>
              <a:rPr lang="en-US" b="1" dirty="0"/>
              <a:t>Smart Maintenance</a:t>
            </a:r>
          </a:p>
          <a:p>
            <a:pPr marL="228600" lvl="0" indent="-228600" algn="l" rtl="0">
              <a:lnSpc>
                <a:spcPct val="150000"/>
              </a:lnSpc>
              <a:spcBef>
                <a:spcPts val="0"/>
              </a:spcBef>
              <a:spcAft>
                <a:spcPts val="0"/>
              </a:spcAft>
              <a:buClr>
                <a:srgbClr val="171717"/>
              </a:buClr>
              <a:buSzPts val="2800"/>
              <a:buChar char="•"/>
            </a:pPr>
            <a:r>
              <a:rPr lang="en-US" b="1" dirty="0" err="1"/>
              <a:t>mBrain</a:t>
            </a:r>
            <a:endParaRPr lang="en-US" b="1" dirty="0"/>
          </a:p>
          <a:p>
            <a:pPr marL="228600" lvl="0" indent="-228600" algn="l" rtl="0">
              <a:lnSpc>
                <a:spcPct val="150000"/>
              </a:lnSpc>
              <a:spcBef>
                <a:spcPts val="0"/>
              </a:spcBef>
              <a:spcAft>
                <a:spcPts val="0"/>
              </a:spcAft>
              <a:buClr>
                <a:srgbClr val="171717"/>
              </a:buClr>
              <a:buSzPts val="2800"/>
              <a:buChar char="•"/>
            </a:pPr>
            <a:r>
              <a:rPr lang="en-US" dirty="0" err="1"/>
              <a:t>PortForward</a:t>
            </a:r>
            <a:endParaRPr lang="en-US" dirty="0"/>
          </a:p>
          <a:p>
            <a:pPr marL="228600" lvl="0" indent="-228600" algn="l" rtl="0">
              <a:lnSpc>
                <a:spcPct val="150000"/>
              </a:lnSpc>
              <a:spcBef>
                <a:spcPts val="0"/>
              </a:spcBef>
              <a:spcAft>
                <a:spcPts val="0"/>
              </a:spcAft>
              <a:buClr>
                <a:srgbClr val="171717"/>
              </a:buClr>
              <a:buSzPts val="2800"/>
              <a:buChar char="•"/>
            </a:pPr>
            <a:r>
              <a:rPr lang="en-US" dirty="0" err="1"/>
              <a:t>IDLab</a:t>
            </a:r>
            <a:r>
              <a:rPr lang="en-US" dirty="0"/>
              <a:t> testbeds (iLab.t)</a:t>
            </a:r>
          </a:p>
          <a:p>
            <a:pPr marL="685800" lvl="1" indent="-228600">
              <a:lnSpc>
                <a:spcPct val="150000"/>
              </a:lnSpc>
              <a:spcBef>
                <a:spcPts val="0"/>
              </a:spcBef>
              <a:buSzPts val="2800"/>
            </a:pPr>
            <a:r>
              <a:rPr lang="en-US" dirty="0" err="1"/>
              <a:t>HomeLab</a:t>
            </a:r>
            <a:endParaRPr lang="en-US" dirty="0"/>
          </a:p>
          <a:p>
            <a:pPr marL="685800" lvl="1" indent="-228600">
              <a:lnSpc>
                <a:spcPct val="150000"/>
              </a:lnSpc>
              <a:spcBef>
                <a:spcPts val="0"/>
              </a:spcBef>
              <a:buSzPts val="2800"/>
            </a:pPr>
            <a:r>
              <a:rPr lang="en-US" dirty="0" err="1"/>
              <a:t>OfficeLab</a:t>
            </a:r>
            <a:endParaRPr lang="en-US" dirty="0"/>
          </a:p>
          <a:p>
            <a:pPr marL="228600" lvl="0" indent="-228600" algn="l" rtl="0">
              <a:lnSpc>
                <a:spcPct val="150000"/>
              </a:lnSpc>
              <a:spcBef>
                <a:spcPts val="1000"/>
              </a:spcBef>
              <a:spcAft>
                <a:spcPts val="0"/>
              </a:spcAft>
              <a:buClr>
                <a:srgbClr val="171717"/>
              </a:buClr>
              <a:buSzPts val="2800"/>
              <a:buChar char="•"/>
            </a:pPr>
            <a:endParaRPr dirty="0"/>
          </a:p>
          <a:p>
            <a:pPr marL="228600" lvl="0" indent="-50800" algn="l" rtl="0">
              <a:lnSpc>
                <a:spcPct val="150000"/>
              </a:lnSpc>
              <a:spcBef>
                <a:spcPts val="1000"/>
              </a:spcBef>
              <a:spcAft>
                <a:spcPts val="0"/>
              </a:spcAft>
              <a:buClr>
                <a:srgbClr val="171717"/>
              </a:buClr>
              <a:buSzPts val="2800"/>
              <a:buNone/>
            </a:pPr>
            <a:endParaRPr dirty="0"/>
          </a:p>
          <a:p>
            <a:pPr marL="228600" lvl="0" indent="-50800" algn="l" rtl="0">
              <a:lnSpc>
                <a:spcPct val="150000"/>
              </a:lnSpc>
              <a:spcBef>
                <a:spcPts val="1000"/>
              </a:spcBef>
              <a:spcAft>
                <a:spcPts val="0"/>
              </a:spcAft>
              <a:buClr>
                <a:srgbClr val="171717"/>
              </a:buClr>
              <a:buSzPts val="2800"/>
              <a:buNone/>
            </a:pPr>
            <a:endParaRPr dirty="0"/>
          </a:p>
        </p:txBody>
      </p:sp>
      <p:pic>
        <p:nvPicPr>
          <p:cNvPr id="2" name="Google Shape;252;g26fbfe1007c_0_0">
            <a:extLst>
              <a:ext uri="{FF2B5EF4-FFF2-40B4-BE49-F238E27FC236}">
                <a16:creationId xmlns:a16="http://schemas.microsoft.com/office/drawing/2014/main" id="{D62BFE3A-317C-8A30-9C52-B97BC5349398}"/>
              </a:ext>
            </a:extLst>
          </p:cNvPr>
          <p:cNvPicPr preferRelativeResize="0"/>
          <p:nvPr/>
        </p:nvPicPr>
        <p:blipFill rotWithShape="1">
          <a:blip r:embed="rId3">
            <a:clrChange>
              <a:clrFrom>
                <a:srgbClr val="FFFFFF"/>
              </a:clrFrom>
              <a:clrTo>
                <a:srgbClr val="FFFFFF">
                  <a:alpha val="0"/>
                </a:srgbClr>
              </a:clrTo>
            </a:clrChange>
            <a:alphaModFix/>
          </a:blip>
          <a:srcRect/>
          <a:stretch/>
        </p:blipFill>
        <p:spPr>
          <a:xfrm>
            <a:off x="9045174" y="1438884"/>
            <a:ext cx="2715986" cy="1126440"/>
          </a:xfrm>
          <a:prstGeom prst="rect">
            <a:avLst/>
          </a:prstGeom>
          <a:noFill/>
          <a:ln>
            <a:noFill/>
          </a:ln>
        </p:spPr>
      </p:pic>
      <p:pic>
        <p:nvPicPr>
          <p:cNvPr id="3" name="Google Shape;278;g26fbfe1007c_0_0">
            <a:extLst>
              <a:ext uri="{FF2B5EF4-FFF2-40B4-BE49-F238E27FC236}">
                <a16:creationId xmlns:a16="http://schemas.microsoft.com/office/drawing/2014/main" id="{67C9725F-4E78-1AB0-3AED-E254EE2E4046}"/>
              </a:ext>
            </a:extLst>
          </p:cNvPr>
          <p:cNvPicPr preferRelativeResize="0"/>
          <p:nvPr/>
        </p:nvPicPr>
        <p:blipFill rotWithShape="1">
          <a:blip r:embed="rId4">
            <a:clrChange>
              <a:clrFrom>
                <a:srgbClr val="FFFFFF"/>
              </a:clrFrom>
              <a:clrTo>
                <a:srgbClr val="FFFFFF">
                  <a:alpha val="0"/>
                </a:srgbClr>
              </a:clrTo>
            </a:clrChange>
            <a:alphaModFix/>
          </a:blip>
          <a:srcRect/>
          <a:stretch/>
        </p:blipFill>
        <p:spPr>
          <a:xfrm>
            <a:off x="8986186" y="3581326"/>
            <a:ext cx="2571294" cy="839936"/>
          </a:xfrm>
          <a:prstGeom prst="rect">
            <a:avLst/>
          </a:prstGeom>
          <a:noFill/>
          <a:ln>
            <a:noFill/>
          </a:ln>
        </p:spPr>
      </p:pic>
      <p:pic>
        <p:nvPicPr>
          <p:cNvPr id="1026" name="Picture 2">
            <a:extLst>
              <a:ext uri="{FF2B5EF4-FFF2-40B4-BE49-F238E27FC236}">
                <a16:creationId xmlns:a16="http://schemas.microsoft.com/office/drawing/2014/main" id="{0705FC84-2E3E-6654-0A56-3AF89F980A4B}"/>
              </a:ext>
            </a:extLst>
          </p:cNvPr>
          <p:cNvPicPr>
            <a:picLocks noChangeAspect="1" noChangeArrowheads="1"/>
          </p:cNvPicPr>
          <p:nvPr/>
        </p:nvPicPr>
        <p:blipFill rotWithShape="1">
          <a:blip r:embed="rId5" cstate="hqprint">
            <a:extLst>
              <a:ext uri="{28A0092B-C50C-407E-A947-70E740481C1C}">
                <a14:useLocalDpi xmlns:a14="http://schemas.microsoft.com/office/drawing/2010/main"/>
              </a:ext>
            </a:extLst>
          </a:blip>
          <a:srcRect/>
          <a:stretch/>
        </p:blipFill>
        <p:spPr bwMode="auto">
          <a:xfrm>
            <a:off x="6421336" y="4984789"/>
            <a:ext cx="2691366" cy="16578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FC11888-FE2C-86F6-FA05-1FD447AA2552}"/>
              </a:ext>
            </a:extLst>
          </p:cNvPr>
          <p:cNvPicPr>
            <a:picLocks noChangeAspect="1" noChangeArrowheads="1"/>
          </p:cNvPicPr>
          <p:nvPr/>
        </p:nvPicPr>
        <p:blipFill rotWithShape="1">
          <a:blip r:embed="rId6" cstate="hqprint">
            <a:extLst>
              <a:ext uri="{28A0092B-C50C-407E-A947-70E740481C1C}">
                <a14:useLocalDpi xmlns:a14="http://schemas.microsoft.com/office/drawing/2010/main"/>
              </a:ext>
            </a:extLst>
          </a:blip>
          <a:srcRect l="2355" t="3391" r="2275" b="4262"/>
          <a:stretch/>
        </p:blipFill>
        <p:spPr bwMode="auto">
          <a:xfrm>
            <a:off x="9112702" y="4983949"/>
            <a:ext cx="2571294" cy="1658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2891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71717"/>
              </a:buClr>
              <a:buSzPts val="4400"/>
              <a:buFont typeface="Quattrocento Sans"/>
              <a:buNone/>
            </a:pPr>
            <a:r>
              <a:rPr lang="en-US"/>
              <a:t>Architecture</a:t>
            </a:r>
            <a:endParaRPr/>
          </a:p>
        </p:txBody>
      </p:sp>
      <p:pic>
        <p:nvPicPr>
          <p:cNvPr id="7" name="Picture 6">
            <a:extLst>
              <a:ext uri="{FF2B5EF4-FFF2-40B4-BE49-F238E27FC236}">
                <a16:creationId xmlns:a16="http://schemas.microsoft.com/office/drawing/2014/main" id="{7A90C92E-ECA4-64C8-975D-0790341E3D8E}"/>
              </a:ext>
            </a:extLst>
          </p:cNvPr>
          <p:cNvPicPr>
            <a:picLocks noChangeAspect="1"/>
          </p:cNvPicPr>
          <p:nvPr/>
        </p:nvPicPr>
        <p:blipFill>
          <a:blip r:embed="rId3"/>
          <a:srcRect/>
          <a:stretch/>
        </p:blipFill>
        <p:spPr>
          <a:xfrm>
            <a:off x="662407" y="622300"/>
            <a:ext cx="10867186" cy="59944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7" name="Picture 6">
            <a:extLst>
              <a:ext uri="{FF2B5EF4-FFF2-40B4-BE49-F238E27FC236}">
                <a16:creationId xmlns:a16="http://schemas.microsoft.com/office/drawing/2014/main" id="{7A90C92E-ECA4-64C8-975D-0790341E3D8E}"/>
              </a:ext>
            </a:extLst>
          </p:cNvPr>
          <p:cNvPicPr>
            <a:picLocks noChangeAspect="1"/>
          </p:cNvPicPr>
          <p:nvPr/>
        </p:nvPicPr>
        <p:blipFill>
          <a:blip r:embed="rId3"/>
          <a:srcRect/>
          <a:stretch/>
        </p:blipFill>
        <p:spPr>
          <a:xfrm>
            <a:off x="668639" y="623540"/>
            <a:ext cx="10854722" cy="5994399"/>
          </a:xfrm>
          <a:prstGeom prst="rect">
            <a:avLst/>
          </a:prstGeom>
        </p:spPr>
      </p:pic>
      <p:sp>
        <p:nvSpPr>
          <p:cNvPr id="286" name="Google Shape;28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71717"/>
              </a:buClr>
              <a:buSzPts val="4400"/>
              <a:buFont typeface="Quattrocento Sans"/>
              <a:buNone/>
            </a:pPr>
            <a:r>
              <a:rPr lang="en-US" dirty="0"/>
              <a:t>Technologies</a:t>
            </a:r>
            <a:endParaRPr dirty="0"/>
          </a:p>
        </p:txBody>
      </p:sp>
      <p:pic>
        <p:nvPicPr>
          <p:cNvPr id="1028" name="Picture 4" descr="Kafka&quot; Icon - Download for free – Iconduck">
            <a:extLst>
              <a:ext uri="{FF2B5EF4-FFF2-40B4-BE49-F238E27FC236}">
                <a16:creationId xmlns:a16="http://schemas.microsoft.com/office/drawing/2014/main" id="{1B52FDC8-FDDE-F76F-A4FB-D4DE128403B0}"/>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2148840" y="4178751"/>
            <a:ext cx="792480" cy="3617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lickHouse - Ilscipio">
            <a:extLst>
              <a:ext uri="{FF2B5EF4-FFF2-40B4-BE49-F238E27FC236}">
                <a16:creationId xmlns:a16="http://schemas.microsoft.com/office/drawing/2014/main" id="{7C9672BD-33C8-5BF1-BC4C-5F1928D2F0C0}"/>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5021580" y="6277991"/>
            <a:ext cx="1432560" cy="21488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ostgreSQL logo and symbol, meaning, history, PNG">
            <a:extLst>
              <a:ext uri="{FF2B5EF4-FFF2-40B4-BE49-F238E27FC236}">
                <a16:creationId xmlns:a16="http://schemas.microsoft.com/office/drawing/2014/main" id="{119F5FBF-F3C1-9FE0-A220-F5B8F2D98000}"/>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8389620" y="5902322"/>
            <a:ext cx="1554480" cy="971552"/>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26A5480B-FEBF-7C10-E4B6-402A496E6463}"/>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529320" y="1263611"/>
            <a:ext cx="1239520" cy="296802"/>
          </a:xfrm>
          <a:prstGeom prst="rect">
            <a:avLst/>
          </a:prstGeom>
        </p:spPr>
      </p:pic>
      <p:pic>
        <p:nvPicPr>
          <p:cNvPr id="10" name="Graphic 9">
            <a:extLst>
              <a:ext uri="{FF2B5EF4-FFF2-40B4-BE49-F238E27FC236}">
                <a16:creationId xmlns:a16="http://schemas.microsoft.com/office/drawing/2014/main" id="{A4193FEB-7FBB-5078-957D-19B01F655E9A}"/>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047313" y="1263611"/>
            <a:ext cx="1434871" cy="296802"/>
          </a:xfrm>
          <a:prstGeom prst="rect">
            <a:avLst/>
          </a:prstGeom>
        </p:spPr>
      </p:pic>
      <p:pic>
        <p:nvPicPr>
          <p:cNvPr id="1046" name="Picture 22">
            <a:extLst>
              <a:ext uri="{FF2B5EF4-FFF2-40B4-BE49-F238E27FC236}">
                <a16:creationId xmlns:a16="http://schemas.microsoft.com/office/drawing/2014/main" id="{1A213CD8-881F-33A9-8CB1-6B0EF6DF9E9C}"/>
              </a:ext>
            </a:extLst>
          </p:cNvPr>
          <p:cNvPicPr>
            <a:picLocks noChangeAspect="1" noChangeArrowheads="1"/>
          </p:cNvPicPr>
          <p:nvPr/>
        </p:nvPicPr>
        <p:blipFill>
          <a:blip r:embed="rId11" cstate="hqprint">
            <a:extLst>
              <a:ext uri="{28A0092B-C50C-407E-A947-70E740481C1C}">
                <a14:useLocalDpi xmlns:a14="http://schemas.microsoft.com/office/drawing/2010/main"/>
              </a:ext>
            </a:extLst>
          </a:blip>
          <a:srcRect/>
          <a:stretch>
            <a:fillRect/>
          </a:stretch>
        </p:blipFill>
        <p:spPr bwMode="auto">
          <a:xfrm>
            <a:off x="223416" y="6182622"/>
            <a:ext cx="2862684" cy="4361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black and blue logo">
            <a:extLst>
              <a:ext uri="{FF2B5EF4-FFF2-40B4-BE49-F238E27FC236}">
                <a16:creationId xmlns:a16="http://schemas.microsoft.com/office/drawing/2014/main" id="{2120881B-8BB2-1700-8232-88C2652D3950}"/>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5967633" y="147755"/>
            <a:ext cx="1268438" cy="480468"/>
          </a:xfrm>
          <a:prstGeom prst="rect">
            <a:avLst/>
          </a:prstGeom>
        </p:spPr>
      </p:pic>
    </p:spTree>
    <p:extLst>
      <p:ext uri="{BB962C8B-B14F-4D97-AF65-F5344CB8AC3E}">
        <p14:creationId xmlns:p14="http://schemas.microsoft.com/office/powerpoint/2010/main" val="20671086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71717"/>
              </a:buClr>
              <a:buSzPts val="4400"/>
              <a:buFont typeface="Quattrocento Sans"/>
              <a:buNone/>
            </a:pPr>
            <a:r>
              <a:rPr lang="en-US" dirty="0" err="1"/>
              <a:t>CloudNative</a:t>
            </a:r>
            <a:r>
              <a:rPr lang="en-US" dirty="0"/>
              <a:t> first</a:t>
            </a:r>
            <a:endParaRPr dirty="0"/>
          </a:p>
        </p:txBody>
      </p:sp>
      <p:sp>
        <p:nvSpPr>
          <p:cNvPr id="301" name="Google Shape;301;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110000"/>
              </a:lnSpc>
              <a:spcBef>
                <a:spcPts val="0"/>
              </a:spcBef>
              <a:spcAft>
                <a:spcPts val="0"/>
              </a:spcAft>
              <a:buClr>
                <a:srgbClr val="171717"/>
              </a:buClr>
              <a:buSzPts val="2800"/>
              <a:buChar char="•"/>
            </a:pPr>
            <a:r>
              <a:rPr lang="en-US" dirty="0" err="1"/>
              <a:t>CloudNative</a:t>
            </a:r>
            <a:r>
              <a:rPr lang="en-US" dirty="0"/>
              <a:t> Dependencies (CNCF)</a:t>
            </a:r>
          </a:p>
          <a:p>
            <a:pPr marL="228600" lvl="0" indent="-228600" algn="l" rtl="0">
              <a:lnSpc>
                <a:spcPct val="150000"/>
              </a:lnSpc>
              <a:spcBef>
                <a:spcPts val="0"/>
              </a:spcBef>
              <a:spcAft>
                <a:spcPts val="0"/>
              </a:spcAft>
              <a:buClr>
                <a:srgbClr val="171717"/>
              </a:buClr>
              <a:buSzPts val="2800"/>
              <a:buChar char="•"/>
            </a:pPr>
            <a:r>
              <a:rPr lang="en-US" dirty="0"/>
              <a:t>Best practices in cloud deployment &amp; operation</a:t>
            </a:r>
          </a:p>
          <a:p>
            <a:pPr marL="228600" lvl="0" indent="-228600" algn="l" rtl="0">
              <a:lnSpc>
                <a:spcPct val="150000"/>
              </a:lnSpc>
              <a:spcBef>
                <a:spcPts val="0"/>
              </a:spcBef>
              <a:spcAft>
                <a:spcPts val="0"/>
              </a:spcAft>
              <a:buClr>
                <a:srgbClr val="171717"/>
              </a:buClr>
              <a:buSzPts val="2800"/>
              <a:buChar char="•"/>
            </a:pPr>
            <a:r>
              <a:rPr lang="en-US" dirty="0"/>
              <a:t>Full usage of Kubernetes constructs such as</a:t>
            </a:r>
          </a:p>
          <a:p>
            <a:pPr marL="685800" lvl="1" indent="-228600">
              <a:lnSpc>
                <a:spcPct val="110000"/>
              </a:lnSpc>
              <a:spcBef>
                <a:spcPts val="0"/>
              </a:spcBef>
              <a:buSzPts val="2800"/>
            </a:pPr>
            <a:r>
              <a:rPr lang="en-US" dirty="0"/>
              <a:t>Ingress (</a:t>
            </a:r>
            <a:r>
              <a:rPr lang="en-US" dirty="0" err="1"/>
              <a:t>Traefik</a:t>
            </a:r>
            <a:r>
              <a:rPr lang="en-US" dirty="0"/>
              <a:t>)</a:t>
            </a:r>
          </a:p>
          <a:p>
            <a:pPr marL="685800" lvl="1" indent="-228600">
              <a:spcBef>
                <a:spcPts val="0"/>
              </a:spcBef>
              <a:buSzPts val="2800"/>
            </a:pPr>
            <a:r>
              <a:rPr lang="en-US" dirty="0"/>
              <a:t>Secrets &amp; </a:t>
            </a:r>
            <a:r>
              <a:rPr lang="en-US" dirty="0" err="1"/>
              <a:t>ConfigMaps</a:t>
            </a:r>
            <a:endParaRPr lang="en-US" dirty="0"/>
          </a:p>
          <a:p>
            <a:pPr marL="685800" lvl="1" indent="-228600">
              <a:lnSpc>
                <a:spcPct val="100000"/>
              </a:lnSpc>
              <a:spcBef>
                <a:spcPts val="0"/>
              </a:spcBef>
              <a:buSzPts val="2800"/>
            </a:pPr>
            <a:r>
              <a:rPr lang="en-US" dirty="0"/>
              <a:t>Readiness &amp; liveness probes</a:t>
            </a:r>
          </a:p>
          <a:p>
            <a:pPr marL="228600" indent="-228600">
              <a:lnSpc>
                <a:spcPct val="160000"/>
              </a:lnSpc>
              <a:spcBef>
                <a:spcPts val="0"/>
              </a:spcBef>
              <a:buSzPts val="2800"/>
            </a:pPr>
            <a:r>
              <a:rPr lang="en-US" dirty="0"/>
              <a:t>Obelisk</a:t>
            </a:r>
          </a:p>
          <a:p>
            <a:pPr marL="685800" lvl="1" indent="-228600">
              <a:spcBef>
                <a:spcPts val="0"/>
              </a:spcBef>
              <a:buSzPts val="2800"/>
            </a:pPr>
            <a:r>
              <a:rPr lang="en-US" dirty="0"/>
              <a:t>Microservice based-deployment</a:t>
            </a:r>
          </a:p>
          <a:p>
            <a:pPr marL="685800" lvl="1" indent="-228600">
              <a:spcBef>
                <a:spcPts val="0"/>
              </a:spcBef>
              <a:buSzPts val="2800"/>
            </a:pPr>
            <a:r>
              <a:rPr lang="en-US" dirty="0"/>
              <a:t>Fail-fast</a:t>
            </a:r>
          </a:p>
          <a:p>
            <a:pPr marL="685800" lvl="1" indent="-228600">
              <a:spcBef>
                <a:spcPts val="0"/>
              </a:spcBef>
              <a:buSzPts val="2800"/>
            </a:pPr>
            <a:r>
              <a:rPr lang="en-US" dirty="0"/>
              <a:t>Independent boot order</a:t>
            </a:r>
            <a:endParaRPr lang="en-US" sz="2800" dirty="0"/>
          </a:p>
        </p:txBody>
      </p:sp>
      <p:pic>
        <p:nvPicPr>
          <p:cNvPr id="3" name="Graphic 2">
            <a:extLst>
              <a:ext uri="{FF2B5EF4-FFF2-40B4-BE49-F238E27FC236}">
                <a16:creationId xmlns:a16="http://schemas.microsoft.com/office/drawing/2014/main" id="{E96859CF-A7F1-82A4-4E26-27506CCCFA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47486" y="729343"/>
            <a:ext cx="3137622" cy="597126"/>
          </a:xfrm>
          <a:prstGeom prst="rect">
            <a:avLst/>
          </a:prstGeom>
        </p:spPr>
      </p:pic>
      <p:pic>
        <p:nvPicPr>
          <p:cNvPr id="2050" name="Picture 2">
            <a:extLst>
              <a:ext uri="{FF2B5EF4-FFF2-40B4-BE49-F238E27FC236}">
                <a16:creationId xmlns:a16="http://schemas.microsoft.com/office/drawing/2014/main" id="{3B22F626-EEE1-1551-6A80-8E39C8C7C701}"/>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9188214" y="2986178"/>
            <a:ext cx="2502477" cy="4428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71717"/>
              </a:buClr>
              <a:buSzPts val="4400"/>
              <a:buFont typeface="Quattrocento Sans"/>
              <a:buNone/>
            </a:pPr>
            <a:r>
              <a:rPr lang="en-US" dirty="0"/>
              <a:t>HTTP APIs</a:t>
            </a:r>
            <a:endParaRPr dirty="0"/>
          </a:p>
        </p:txBody>
      </p:sp>
      <p:sp>
        <p:nvSpPr>
          <p:cNvPr id="308" name="Google Shape;308;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171717"/>
              </a:buClr>
              <a:buSzPts val="2800"/>
              <a:buChar char="•"/>
            </a:pPr>
            <a:r>
              <a:rPr lang="en-US" dirty="0"/>
              <a:t>Data</a:t>
            </a:r>
            <a:endParaRPr dirty="0"/>
          </a:p>
          <a:p>
            <a:pPr marL="685800" lvl="1" indent="-228600" algn="l" rtl="0">
              <a:lnSpc>
                <a:spcPct val="90000"/>
              </a:lnSpc>
              <a:spcBef>
                <a:spcPts val="500"/>
              </a:spcBef>
              <a:spcAft>
                <a:spcPts val="0"/>
              </a:spcAft>
              <a:buClr>
                <a:srgbClr val="171717"/>
              </a:buClr>
              <a:buSzPts val="2400"/>
              <a:buChar char="•"/>
            </a:pPr>
            <a:r>
              <a:rPr lang="en-US" dirty="0"/>
              <a:t>Ingest: HTTP POST</a:t>
            </a:r>
            <a:endParaRPr dirty="0"/>
          </a:p>
          <a:p>
            <a:pPr marL="685800" lvl="1" indent="-228600" algn="l" rtl="0">
              <a:lnSpc>
                <a:spcPct val="90000"/>
              </a:lnSpc>
              <a:spcBef>
                <a:spcPts val="500"/>
              </a:spcBef>
              <a:spcAft>
                <a:spcPts val="0"/>
              </a:spcAft>
              <a:buClr>
                <a:srgbClr val="171717"/>
              </a:buClr>
              <a:buSzPts val="2400"/>
              <a:buChar char="•"/>
            </a:pPr>
            <a:r>
              <a:rPr lang="en-US" dirty="0"/>
              <a:t>Query: HTTP GET </a:t>
            </a:r>
          </a:p>
          <a:p>
            <a:pPr marL="1143000" lvl="2" indent="-228600">
              <a:buSzPts val="2400"/>
            </a:pPr>
            <a:r>
              <a:rPr lang="en-US" dirty="0"/>
              <a:t>Request-based: </a:t>
            </a:r>
            <a:r>
              <a:rPr lang="en-US" sz="1800" dirty="0">
                <a:latin typeface="Consolas" panose="020B0609020204030204" pitchFamily="49" charset="0"/>
              </a:rPr>
              <a:t>Accept: application/</a:t>
            </a:r>
            <a:r>
              <a:rPr lang="en-US" sz="1800" dirty="0" err="1">
                <a:latin typeface="Consolas" panose="020B0609020204030204" pitchFamily="49" charset="0"/>
              </a:rPr>
              <a:t>json</a:t>
            </a:r>
            <a:r>
              <a:rPr lang="en-US" sz="1800" dirty="0">
                <a:latin typeface="Consolas" panose="020B0609020204030204" pitchFamily="49" charset="0"/>
              </a:rPr>
              <a:t> </a:t>
            </a:r>
          </a:p>
          <a:p>
            <a:pPr marL="1143000" lvl="2" indent="-228600">
              <a:buSzPts val="2400"/>
            </a:pPr>
            <a:r>
              <a:rPr lang="en-US" dirty="0"/>
              <a:t>Streaming: </a:t>
            </a:r>
            <a:r>
              <a:rPr lang="en-US" sz="1800" dirty="0">
                <a:latin typeface="Consolas" panose="020B0609020204030204" pitchFamily="49" charset="0"/>
              </a:rPr>
              <a:t>Accept: text/event-streaming</a:t>
            </a:r>
            <a:endParaRPr sz="1800" dirty="0">
              <a:latin typeface="Consolas" panose="020B0609020204030204" pitchFamily="49" charset="0"/>
            </a:endParaRPr>
          </a:p>
          <a:p>
            <a:pPr marL="228600" lvl="0" indent="-228600" algn="l" rtl="0">
              <a:lnSpc>
                <a:spcPct val="150000"/>
              </a:lnSpc>
              <a:spcBef>
                <a:spcPts val="1000"/>
              </a:spcBef>
              <a:spcAft>
                <a:spcPts val="0"/>
              </a:spcAft>
              <a:buClr>
                <a:srgbClr val="171717"/>
              </a:buClr>
              <a:buSzPts val="2800"/>
              <a:buChar char="•"/>
            </a:pPr>
            <a:r>
              <a:rPr lang="en-US" dirty="0"/>
              <a:t>Inventory / Management</a:t>
            </a:r>
          </a:p>
          <a:p>
            <a:pPr marL="685800" lvl="1" indent="-228600">
              <a:spcBef>
                <a:spcPts val="1000"/>
              </a:spcBef>
              <a:buSzPts val="2800"/>
            </a:pPr>
            <a:r>
              <a:rPr lang="en-US" dirty="0"/>
              <a:t>CRUD on resources</a:t>
            </a:r>
          </a:p>
          <a:p>
            <a:pPr marL="228600" indent="-228600">
              <a:lnSpc>
                <a:spcPct val="150000"/>
              </a:lnSpc>
              <a:buSzPts val="2800"/>
            </a:pPr>
            <a:r>
              <a:rPr lang="en-US" dirty="0"/>
              <a:t>Extensive documentation is a requirement</a:t>
            </a:r>
          </a:p>
        </p:txBody>
      </p:sp>
      <p:pic>
        <p:nvPicPr>
          <p:cNvPr id="3074" name="Picture 2" descr="Your first OpenAPI document (Part I: Introduction) | by Nicola Moretto |  Medium">
            <a:extLst>
              <a:ext uri="{FF2B5EF4-FFF2-40B4-BE49-F238E27FC236}">
                <a16:creationId xmlns:a16="http://schemas.microsoft.com/office/drawing/2014/main" id="{547C6DB8-5CD4-EEDB-C881-24AAA06F42DE}"/>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8980762" y="645412"/>
            <a:ext cx="2721428" cy="7232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71717"/>
              </a:buClr>
              <a:buSzPts val="4400"/>
              <a:buFont typeface="Quattrocento Sans"/>
              <a:buNone/>
            </a:pPr>
            <a:r>
              <a:rPr lang="en-US" dirty="0"/>
              <a:t>Security and authorization</a:t>
            </a:r>
            <a:endParaRPr dirty="0"/>
          </a:p>
        </p:txBody>
      </p:sp>
      <p:sp>
        <p:nvSpPr>
          <p:cNvPr id="322" name="Google Shape;322;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rgbClr val="171717"/>
              </a:buClr>
              <a:buSzPct val="100000"/>
              <a:buChar char="•"/>
            </a:pPr>
            <a:r>
              <a:rPr lang="en-US" dirty="0" err="1"/>
              <a:t>Keycloak</a:t>
            </a:r>
            <a:endParaRPr dirty="0"/>
          </a:p>
          <a:p>
            <a:pPr marL="685800" lvl="1" indent="-228600" algn="l" rtl="0">
              <a:lnSpc>
                <a:spcPct val="90000"/>
              </a:lnSpc>
              <a:spcBef>
                <a:spcPts val="500"/>
              </a:spcBef>
              <a:spcAft>
                <a:spcPts val="0"/>
              </a:spcAft>
              <a:buClr>
                <a:srgbClr val="171717"/>
              </a:buClr>
              <a:buSzPct val="100000"/>
              <a:buChar char="•"/>
            </a:pPr>
            <a:r>
              <a:rPr lang="en-US" dirty="0"/>
              <a:t>OAuth 2.0</a:t>
            </a:r>
            <a:endParaRPr dirty="0"/>
          </a:p>
          <a:p>
            <a:pPr marL="685800" lvl="1" indent="-228600" algn="l" rtl="0">
              <a:lnSpc>
                <a:spcPct val="90000"/>
              </a:lnSpc>
              <a:spcBef>
                <a:spcPts val="500"/>
              </a:spcBef>
              <a:spcAft>
                <a:spcPts val="0"/>
              </a:spcAft>
              <a:buClr>
                <a:srgbClr val="171717"/>
              </a:buClr>
              <a:buSzPct val="100000"/>
              <a:buChar char="•"/>
            </a:pPr>
            <a:r>
              <a:rPr lang="en-US" dirty="0"/>
              <a:t>OpenID Connect 1.0</a:t>
            </a:r>
            <a:endParaRPr dirty="0"/>
          </a:p>
          <a:p>
            <a:pPr marL="685800" lvl="1" indent="-228600" algn="l" rtl="0">
              <a:lnSpc>
                <a:spcPct val="90000"/>
              </a:lnSpc>
              <a:spcBef>
                <a:spcPts val="500"/>
              </a:spcBef>
              <a:spcAft>
                <a:spcPts val="0"/>
              </a:spcAft>
              <a:buClr>
                <a:srgbClr val="171717"/>
              </a:buClr>
              <a:buSzPct val="100000"/>
              <a:buChar char="•"/>
            </a:pPr>
            <a:r>
              <a:rPr lang="en-US" dirty="0"/>
              <a:t>Moving to </a:t>
            </a:r>
            <a:r>
              <a:rPr lang="en-US" dirty="0" err="1"/>
              <a:t>Keycloak</a:t>
            </a:r>
            <a:r>
              <a:rPr lang="en-US" dirty="0"/>
              <a:t> (OAuth 2.1 spec)</a:t>
            </a:r>
            <a:endParaRPr dirty="0"/>
          </a:p>
          <a:p>
            <a:pPr marL="228600" lvl="0" indent="-228600" algn="l" rtl="0">
              <a:lnSpc>
                <a:spcPct val="210000"/>
              </a:lnSpc>
              <a:spcBef>
                <a:spcPts val="1000"/>
              </a:spcBef>
              <a:spcAft>
                <a:spcPts val="0"/>
              </a:spcAft>
              <a:buClr>
                <a:srgbClr val="171717"/>
              </a:buClr>
              <a:buSzPct val="100000"/>
              <a:buChar char="•"/>
            </a:pPr>
            <a:r>
              <a:rPr lang="en-US" dirty="0" err="1"/>
              <a:t>OpenFGA</a:t>
            </a:r>
            <a:r>
              <a:rPr lang="en-US" dirty="0"/>
              <a:t>: access control on dataset level</a:t>
            </a:r>
            <a:endParaRPr dirty="0"/>
          </a:p>
          <a:p>
            <a:pPr marL="685800" lvl="1" indent="-228600" algn="l" rtl="0">
              <a:lnSpc>
                <a:spcPct val="90000"/>
              </a:lnSpc>
              <a:spcBef>
                <a:spcPts val="500"/>
              </a:spcBef>
              <a:spcAft>
                <a:spcPts val="0"/>
              </a:spcAft>
              <a:buClr>
                <a:srgbClr val="171717"/>
              </a:buClr>
              <a:buSzPct val="100000"/>
              <a:buChar char="•"/>
            </a:pPr>
            <a:r>
              <a:rPr lang="en-US" i="1" dirty="0"/>
              <a:t>Obelisk can go further (data attribute filtering)</a:t>
            </a:r>
          </a:p>
          <a:p>
            <a:pPr marL="228600" lvl="0" indent="-228600" algn="l" rtl="0">
              <a:lnSpc>
                <a:spcPct val="110000"/>
              </a:lnSpc>
              <a:spcBef>
                <a:spcPts val="1000"/>
              </a:spcBef>
              <a:spcAft>
                <a:spcPts val="0"/>
              </a:spcAft>
              <a:buClr>
                <a:srgbClr val="171717"/>
              </a:buClr>
              <a:buSzPct val="100000"/>
              <a:buChar char="•"/>
            </a:pPr>
            <a:r>
              <a:rPr lang="en-US" dirty="0"/>
              <a:t>Data attribute filter dimensions</a:t>
            </a:r>
          </a:p>
          <a:p>
            <a:pPr marL="628650" lvl="1" indent="-171450" algn="l" rtl="0">
              <a:lnSpc>
                <a:spcPct val="90000"/>
              </a:lnSpc>
              <a:spcBef>
                <a:spcPts val="500"/>
              </a:spcBef>
              <a:spcAft>
                <a:spcPts val="0"/>
              </a:spcAft>
              <a:buClr>
                <a:srgbClr val="171717"/>
              </a:buClr>
              <a:buSzPct val="100000"/>
              <a:buChar char="•"/>
            </a:pPr>
            <a:r>
              <a:rPr lang="en-US" dirty="0"/>
              <a:t>Time-based</a:t>
            </a:r>
            <a:endParaRPr dirty="0"/>
          </a:p>
          <a:p>
            <a:pPr marL="628650" lvl="1" indent="-171450" algn="l" rtl="0">
              <a:lnSpc>
                <a:spcPct val="90000"/>
              </a:lnSpc>
              <a:spcBef>
                <a:spcPts val="500"/>
              </a:spcBef>
              <a:spcAft>
                <a:spcPts val="0"/>
              </a:spcAft>
              <a:buClr>
                <a:srgbClr val="171717"/>
              </a:buClr>
              <a:buSzPct val="100000"/>
              <a:buChar char="•"/>
            </a:pPr>
            <a:r>
              <a:rPr lang="en-US" dirty="0"/>
              <a:t>Geographical</a:t>
            </a:r>
            <a:endParaRPr dirty="0"/>
          </a:p>
          <a:p>
            <a:pPr marL="628650" lvl="1" indent="-171450" algn="l" rtl="0">
              <a:lnSpc>
                <a:spcPct val="90000"/>
              </a:lnSpc>
              <a:spcBef>
                <a:spcPts val="500"/>
              </a:spcBef>
              <a:spcAft>
                <a:spcPts val="0"/>
              </a:spcAft>
              <a:buClr>
                <a:srgbClr val="171717"/>
              </a:buClr>
              <a:buSzPct val="100000"/>
              <a:buChar char="•"/>
            </a:pPr>
            <a:r>
              <a:rPr lang="en-US" dirty="0"/>
              <a:t>Labels</a:t>
            </a:r>
            <a:endParaRPr dirty="0"/>
          </a:p>
        </p:txBody>
      </p:sp>
      <p:pic>
        <p:nvPicPr>
          <p:cNvPr id="2" name="Graphic 1">
            <a:extLst>
              <a:ext uri="{FF2B5EF4-FFF2-40B4-BE49-F238E27FC236}">
                <a16:creationId xmlns:a16="http://schemas.microsoft.com/office/drawing/2014/main" id="{60FFD6D7-6A9D-9415-99B9-C364D8CB30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5267" y="1567543"/>
            <a:ext cx="3734904" cy="772562"/>
          </a:xfrm>
          <a:prstGeom prst="rect">
            <a:avLst/>
          </a:prstGeom>
        </p:spPr>
      </p:pic>
      <p:pic>
        <p:nvPicPr>
          <p:cNvPr id="4098" name="Picture 2">
            <a:extLst>
              <a:ext uri="{FF2B5EF4-FFF2-40B4-BE49-F238E27FC236}">
                <a16:creationId xmlns:a16="http://schemas.microsoft.com/office/drawing/2014/main" id="{DD44474D-DF6F-397C-8D48-A10F96DE80F0}"/>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8857215" y="2182586"/>
            <a:ext cx="1008998" cy="101237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OpenID Connect - OIDC - IT Security &amp; Secure Digital Identities">
            <a:extLst>
              <a:ext uri="{FF2B5EF4-FFF2-40B4-BE49-F238E27FC236}">
                <a16:creationId xmlns:a16="http://schemas.microsoft.com/office/drawing/2014/main" id="{8032CD5A-1814-4E19-21F2-13AFD02DC496}"/>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9866213" y="2182586"/>
            <a:ext cx="1006588" cy="1006588"/>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E118D18D-CCA3-11E9-BFD7-2F2E3ECC2E0C}"/>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281740" y="3703940"/>
            <a:ext cx="3072060" cy="735602"/>
          </a:xfrm>
          <a:prstGeom prst="rect">
            <a:avLst/>
          </a:prstGeom>
        </p:spPr>
      </p:pic>
    </p:spTree>
  </p:cSld>
  <p:clrMapOvr>
    <a:masterClrMapping/>
  </p:clrMapOvr>
</p:sld>
</file>

<file path=ppt/theme/theme1.xml><?xml version="1.0" encoding="utf-8"?>
<a:theme xmlns:a="http://schemas.openxmlformats.org/drawingml/2006/main" name="Dark">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ight">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760</TotalTime>
  <Words>4415</Words>
  <Application>Microsoft Office PowerPoint</Application>
  <PresentationFormat>Widescreen</PresentationFormat>
  <Paragraphs>454</Paragraphs>
  <Slides>19</Slides>
  <Notes>19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19</vt:i4>
      </vt:variant>
    </vt:vector>
  </HeadingPairs>
  <TitlesOfParts>
    <vt:vector size="26" baseType="lpstr">
      <vt:lpstr>Consolas</vt:lpstr>
      <vt:lpstr>Arial</vt:lpstr>
      <vt:lpstr>Segoe UI</vt:lpstr>
      <vt:lpstr>Open Sans</vt:lpstr>
      <vt:lpstr>Quattrocento Sans</vt:lpstr>
      <vt:lpstr>Dark</vt:lpstr>
      <vt:lpstr>Light</vt:lpstr>
      <vt:lpstr>Obelisk</vt:lpstr>
      <vt:lpstr>PowerPoint Presentation</vt:lpstr>
      <vt:lpstr>Use cases</vt:lpstr>
      <vt:lpstr>Applications</vt:lpstr>
      <vt:lpstr>Architecture</vt:lpstr>
      <vt:lpstr>Technologies</vt:lpstr>
      <vt:lpstr>CloudNative first</vt:lpstr>
      <vt:lpstr>HTTP APIs</vt:lpstr>
      <vt:lpstr>Security and authorization</vt:lpstr>
      <vt:lpstr>Deployment &amp; operation</vt:lpstr>
      <vt:lpstr>Obelisk &amp; Data standards</vt:lpstr>
      <vt:lpstr>Obelisk’s evolution</vt:lpstr>
      <vt:lpstr>Obelisk’s evolution</vt:lpstr>
      <vt:lpstr>Obelisk’s evolution</vt:lpstr>
      <vt:lpstr>Obelisk’s evolution</vt:lpstr>
      <vt:lpstr>Obelisk’s evolution</vt:lpstr>
      <vt:lpstr>Future plans</vt:lpstr>
      <vt:lpstr>Obelisk Core vs Services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Obelisk</dc:title>
  <dc:creator>Thomas Dupont (UGent-imec)</dc:creator>
  <cp:lastModifiedBy>Thomas Dupont</cp:lastModifiedBy>
  <cp:revision>71</cp:revision>
  <dcterms:created xsi:type="dcterms:W3CDTF">2024-04-09T08:15:04Z</dcterms:created>
  <dcterms:modified xsi:type="dcterms:W3CDTF">2024-05-17T08:59:30Z</dcterms:modified>
</cp:coreProperties>
</file>